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92" r:id="rId4"/>
    <p:sldId id="279" r:id="rId5"/>
    <p:sldId id="280" r:id="rId6"/>
    <p:sldId id="286" r:id="rId7"/>
    <p:sldId id="298" r:id="rId8"/>
    <p:sldId id="281" r:id="rId9"/>
    <p:sldId id="299" r:id="rId10"/>
    <p:sldId id="285" r:id="rId11"/>
    <p:sldId id="284" r:id="rId12"/>
    <p:sldId id="300" r:id="rId13"/>
    <p:sldId id="283" r:id="rId14"/>
    <p:sldId id="288" r:id="rId15"/>
    <p:sldId id="289" r:id="rId16"/>
    <p:sldId id="290" r:id="rId17"/>
    <p:sldId id="291" r:id="rId18"/>
    <p:sldId id="301" r:id="rId19"/>
    <p:sldId id="287" r:id="rId20"/>
    <p:sldId id="296" r:id="rId21"/>
    <p:sldId id="302" r:id="rId22"/>
    <p:sldId id="294" r:id="rId23"/>
    <p:sldId id="303" r:id="rId24"/>
    <p:sldId id="295" r:id="rId25"/>
    <p:sldId id="293" r:id="rId26"/>
    <p:sldId id="277" r:id="rId27"/>
    <p:sldId id="297" r:id="rId28"/>
  </p:sldIdLst>
  <p:sldSz cx="12192000" cy="6858000"/>
  <p:notesSz cx="6858000" cy="9144000"/>
  <p:defaultTextStyle>
    <a:defPPr>
      <a:defRPr lang="en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79" autoAdjust="0"/>
    <p:restoredTop sz="94694"/>
  </p:normalViewPr>
  <p:slideViewPr>
    <p:cSldViewPr snapToGrid="0" snapToObjects="1">
      <p:cViewPr>
        <p:scale>
          <a:sx n="80" d="100"/>
          <a:sy n="80" d="100"/>
        </p:scale>
        <p:origin x="12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3567-9A8A-1649-A71C-9C358ADE2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F5885-A5F6-E940-AEA7-327FF0676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D115D-88B8-BF49-B0E6-B8FF617B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08E07-965D-D446-8845-B0A60043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7EA32-C482-3246-8C8A-DE2E8926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93545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1DA9-4AF8-7749-A3CA-7F2983D6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F8F3C4-0EB9-244B-823D-27A196827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5DF3-8079-8047-A297-4C8A6661E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2F7D3-F4E2-FB4C-911E-9EBC387C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403FA-7432-CA43-A959-35251E2E5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1077E-042F-1D4B-B002-D4980107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8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0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492A3-D2ED-8445-AC0A-126D73FA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D7908-0AD0-A14F-8D3E-9EECBC313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A3E54-AB4D-CF45-AE4C-5329C65F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F6B98-D06D-AB45-900A-9940B251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A52DB-4639-614C-9E3B-08013C0B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7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80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BA579C-5674-644C-B61B-C89797151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B1E1D-B732-BB4A-A45A-EE53AC6B1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C2BE3-8A1B-234F-8E33-6ACB532B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2744C-385B-064E-83B6-1A8A1C55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A2B58-02D2-0147-846B-9985176B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7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82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4FE4-7D4B-874F-A24A-26AFA468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4EE8D-369A-7440-8124-EBCD8B8D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7D92B-3232-864C-A1A4-75560CAA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A568B-19DB-0241-A5CA-7BC0DD16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C76EA-AA70-D441-B764-EDC0609D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1026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23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528F6-82EB-EF41-83FD-D3DE367AB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BAB1C-10C4-4242-97BC-2DD35745F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BA898-5783-7A47-ACE7-60ACDCAF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9B97B-422A-5B4A-B410-FAA1B1FA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7224C-5EFF-8D42-8A2C-8930C17B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7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6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5500-ECE7-3047-AE42-B0DD01A85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6C02C-AEA0-7047-B2E7-C5C934524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5A815-76FD-4A4F-AACD-DBC89B65F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C3208-945E-2D4C-B901-C0CC0FF5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69269-5332-0440-8901-B925D20E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DDEE1-F96A-9C47-85ED-C127BBF6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8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30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415E-83EE-7640-A4F3-D559A524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4121-2130-D242-AD9C-C6429D55D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82AE1-A3D1-B642-8727-122D7C6E4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1F198-4A65-874E-AC44-5F4AE539B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8F0685-6185-E741-88EE-0A2512F3F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37A03-B336-3D4C-9C5C-69EB338E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36A41-CB87-8D44-A21A-32A7AC54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6C8C2-E925-BA4A-A250-07898DC3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10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87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415E-83EE-7640-A4F3-D559A524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4121-2130-D242-AD9C-C6429D55D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82AE1-A3D1-B642-8727-122D7C6E4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1F198-4A65-874E-AC44-5F4AE539B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8F0685-6185-E741-88EE-0A2512F3F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37A03-B336-3D4C-9C5C-69EB338E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36A41-CB87-8D44-A21A-32A7AC54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6C8C2-E925-BA4A-A250-07898DC3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10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15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DD78-AE86-E745-A94E-B776A15B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D5F05-B493-BC49-9578-8B998924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5BF2D-7CF6-B641-878D-4CEC2369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2314E-32BB-9F44-90E7-4060B707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6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77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FA8BA-04FB-E54E-BBC9-37674B18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B864F-621E-AC46-839D-B30D64CF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D2310-433F-4D4F-AA99-D105D70C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5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2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F282-41A0-7E46-A303-06CB481A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8C71-EF37-3345-BE9A-8963EAA06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F4700-E623-E84B-AFC4-65EE06481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DE47B-4467-D647-AB98-F5A6F27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403EE-44BD-9D4E-BE0A-884704FA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73016-5B52-4D49-A8BC-40BAFAC4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  <p:pic>
        <p:nvPicPr>
          <p:cNvPr id="8" name="Picture 2" descr="https://narxoz.edu.kz/images/tild3536-3235-4039-a131-356165313239_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467" y="185738"/>
            <a:ext cx="161495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5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81C1F7-DC30-FD42-B558-BC1AE2902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FCEE6-D066-4C4C-A212-D4D2D2E93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D9F35-AAD1-0749-A3FE-BBCE03664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0D17E-1439-5C49-AF0E-E44887E65B26}" type="datetimeFigureOut">
              <a:rPr lang="en-KZ" smtClean="0"/>
              <a:t>04/28/2021</a:t>
            </a:fld>
            <a:endParaRPr lang="en-K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2024B-D3BF-8148-8FCA-3B3F86359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8E889-39CE-4E46-B95C-41AE6A153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1CFC-EED6-354A-B2AC-E559EFBAB429}" type="slidenum">
              <a:rPr lang="en-KZ" smtClean="0"/>
              <a:t>‹#›</a:t>
            </a:fld>
            <a:endParaRPr lang="en-KZ"/>
          </a:p>
        </p:txBody>
      </p:sp>
    </p:spTree>
    <p:extLst>
      <p:ext uri="{BB962C8B-B14F-4D97-AF65-F5344CB8AC3E}">
        <p14:creationId xmlns:p14="http://schemas.microsoft.com/office/powerpoint/2010/main" val="226724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4BD3-4A91-5C49-8703-2BD52238A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90901" y="2233182"/>
            <a:ext cx="9144000" cy="119206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cultural change as the foundation of higher education transformation</a:t>
            </a:r>
            <a:endParaRPr lang="en-KZ" sz="32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051CB-0236-0B4C-9F43-4BD53A8EC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42473" y="379016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Ewan Simpson, PhD</a:t>
            </a:r>
          </a:p>
          <a:p>
            <a:r>
              <a:rPr lang="en-US" b="1" dirty="0" smtClean="0"/>
              <a:t>Dean, School of Digital Technologies</a:t>
            </a:r>
          </a:p>
          <a:p>
            <a:r>
              <a:rPr lang="en-US" b="1" dirty="0" smtClean="0"/>
              <a:t>Narxoz University</a:t>
            </a:r>
          </a:p>
          <a:p>
            <a:r>
              <a:rPr lang="en-US" b="1" dirty="0" smtClean="0"/>
              <a:t>April 2021</a:t>
            </a:r>
          </a:p>
          <a:p>
            <a:endParaRPr lang="en-KZ" dirty="0"/>
          </a:p>
        </p:txBody>
      </p:sp>
      <p:pic>
        <p:nvPicPr>
          <p:cNvPr id="4" name="Picture 2" descr="https://narxoz.edu.kz/images/tild3536-3235-4039-a131-356165313239_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92" y="4761644"/>
            <a:ext cx="4844859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365" y="1449934"/>
            <a:ext cx="3295247" cy="3600000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0" y="6310265"/>
            <a:ext cx="666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RUMS 2021 Online Conference: Transformation </a:t>
            </a:r>
            <a:r>
              <a:rPr lang="en-US" sz="1600" b="1" dirty="0"/>
              <a:t>of education: methodologies, paradigms and perspectives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8099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structural inefficiencies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funds are limited</a:t>
            </a:r>
          </a:p>
          <a:p>
            <a:r>
              <a:rPr lang="en-US" dirty="0" smtClean="0"/>
              <a:t>even if they were to grow, does it make sense for Kazakhstan to have almost as many universities as the UK with less than one third of the population?</a:t>
            </a:r>
          </a:p>
          <a:p>
            <a:r>
              <a:rPr lang="en-US" dirty="0" smtClean="0"/>
              <a:t>not an argument for having less higher education, but an argument for efficiency of delivery</a:t>
            </a:r>
          </a:p>
          <a:p>
            <a:r>
              <a:rPr lang="en-US" dirty="0" smtClean="0"/>
              <a:t>even the most efficient universities have high indirect costs</a:t>
            </a:r>
          </a:p>
          <a:p>
            <a:r>
              <a:rPr lang="en-US" b="1" dirty="0" smtClean="0"/>
              <a:t>Recommendation 2: build a lean business model for a smaller number of larger universities which embrace quality online elements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664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faculty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was more money available, what should it be invested in?</a:t>
            </a:r>
          </a:p>
          <a:p>
            <a:r>
              <a:rPr lang="en-US" dirty="0" smtClean="0"/>
              <a:t>this is the heart of the matter and goes deep into understanding what drives the development of quality in universities</a:t>
            </a:r>
          </a:p>
          <a:p>
            <a:r>
              <a:rPr lang="en-US" dirty="0" smtClean="0"/>
              <a:t>the fundamental factor in transformation is the quality of the faculty developing and delivering education programs and carrying out research. </a:t>
            </a:r>
          </a:p>
          <a:p>
            <a:r>
              <a:rPr lang="en-US" dirty="0" smtClean="0"/>
              <a:t>infrastructure is politically acceptable</a:t>
            </a:r>
          </a:p>
          <a:p>
            <a:r>
              <a:rPr lang="en-US" dirty="0" smtClean="0"/>
              <a:t>Is investment in human capital equally so? </a:t>
            </a:r>
          </a:p>
        </p:txBody>
      </p:sp>
    </p:spTree>
    <p:extLst>
      <p:ext uri="{BB962C8B-B14F-4D97-AF65-F5344CB8AC3E}">
        <p14:creationId xmlns:p14="http://schemas.microsoft.com/office/powerpoint/2010/main" val="373506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faculty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if </a:t>
            </a:r>
            <a:r>
              <a:rPr lang="en-US" dirty="0" smtClean="0"/>
              <a:t>we accept there is a need to transform the higher education system and that faculty are at the core of this process</a:t>
            </a:r>
          </a:p>
          <a:p>
            <a:r>
              <a:rPr lang="en-US" dirty="0" smtClean="0"/>
              <a:t>does it make sense to expect faculty – the vast majority of who were trained in previous iterations of that same system – to drive transformation without a major change? </a:t>
            </a:r>
          </a:p>
          <a:p>
            <a:r>
              <a:rPr lang="en-US" dirty="0" smtClean="0"/>
              <a:t>only three ways to change </a:t>
            </a:r>
          </a:p>
          <a:p>
            <a:pPr lvl="1"/>
            <a:r>
              <a:rPr lang="en-US" dirty="0" smtClean="0"/>
              <a:t>major investment in the professional development of the existing faculty</a:t>
            </a:r>
          </a:p>
          <a:p>
            <a:pPr lvl="1"/>
            <a:r>
              <a:rPr lang="en-US" dirty="0" smtClean="0"/>
              <a:t>recruitment of new faculty who are a better ‘fit’ with the system transformation aims to develop</a:t>
            </a:r>
          </a:p>
          <a:p>
            <a:pPr lvl="1"/>
            <a:r>
              <a:rPr lang="en-US" dirty="0" smtClean="0"/>
              <a:t>retire those who are not able to transform</a:t>
            </a:r>
          </a:p>
        </p:txBody>
      </p:sp>
    </p:spTree>
    <p:extLst>
      <p:ext uri="{BB962C8B-B14F-4D97-AF65-F5344CB8AC3E}">
        <p14:creationId xmlns:p14="http://schemas.microsoft.com/office/powerpoint/2010/main" val="415667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faculty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if universities had additional funds, achieving this would demand a major reorientation of spending priorities inside universities </a:t>
            </a:r>
          </a:p>
          <a:p>
            <a:r>
              <a:rPr lang="en-US" dirty="0" smtClean="0"/>
              <a:t>to investment in intensive professional development (knowledge base </a:t>
            </a:r>
            <a:r>
              <a:rPr lang="en-US" b="1" dirty="0" smtClean="0"/>
              <a:t>and</a:t>
            </a:r>
            <a:r>
              <a:rPr lang="en-US" dirty="0" smtClean="0"/>
              <a:t> skills development)</a:t>
            </a:r>
          </a:p>
          <a:p>
            <a:r>
              <a:rPr lang="en-US" dirty="0" smtClean="0"/>
              <a:t>develop revised compensation systems to retain those trained (and the value of their training) by paying them more… </a:t>
            </a:r>
          </a:p>
          <a:p>
            <a:r>
              <a:rPr lang="en-US" dirty="0" smtClean="0"/>
              <a:t>….and to attract new faculty who can contribute to the ongoing transformation of the system</a:t>
            </a:r>
          </a:p>
          <a:p>
            <a:r>
              <a:rPr lang="en-US" b="1" dirty="0" smtClean="0"/>
              <a:t>Recommendation: attract, invest in and retain high quality faculty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76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A9BB-3E4B-6643-844F-5695ACC7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programs - relevance</a:t>
            </a:r>
            <a:endParaRPr lang="en-K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3429-1060-EF40-9DC9-AD7CE17B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KZ" dirty="0" smtClean="0"/>
              <a:t>mployers </a:t>
            </a:r>
            <a:r>
              <a:rPr lang="en-US" dirty="0" smtClean="0"/>
              <a:t>regular</a:t>
            </a:r>
            <a:r>
              <a:rPr lang="en-KZ" dirty="0" smtClean="0"/>
              <a:t>ly </a:t>
            </a:r>
            <a:r>
              <a:rPr lang="en-KZ" dirty="0"/>
              <a:t>complain about ‘relevance’ and ‘</a:t>
            </a:r>
            <a:r>
              <a:rPr lang="en-KZ" dirty="0" smtClean="0"/>
              <a:t>practicality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w</a:t>
            </a:r>
            <a:r>
              <a:rPr lang="en-KZ" dirty="0" smtClean="0"/>
              <a:t>hat </a:t>
            </a:r>
            <a:r>
              <a:rPr lang="en-US" dirty="0" smtClean="0"/>
              <a:t>employers</a:t>
            </a:r>
            <a:r>
              <a:rPr lang="en-KZ" dirty="0" smtClean="0"/>
              <a:t> </a:t>
            </a:r>
            <a:r>
              <a:rPr lang="en-KZ" dirty="0"/>
              <a:t>often mean is saving time and money on training, passing the costs to the state or the student</a:t>
            </a:r>
          </a:p>
          <a:p>
            <a:r>
              <a:rPr lang="en-KZ" dirty="0" smtClean="0"/>
              <a:t>there </a:t>
            </a:r>
            <a:r>
              <a:rPr lang="en-KZ" dirty="0"/>
              <a:t>is a place for </a:t>
            </a:r>
            <a:r>
              <a:rPr lang="en-US" dirty="0"/>
              <a:t>job </a:t>
            </a:r>
            <a:r>
              <a:rPr lang="en-US" dirty="0" smtClean="0"/>
              <a:t>specific skills</a:t>
            </a:r>
            <a:r>
              <a:rPr lang="en-KZ" dirty="0" smtClean="0"/>
              <a:t>, </a:t>
            </a:r>
            <a:r>
              <a:rPr lang="en-KZ" dirty="0"/>
              <a:t>for </a:t>
            </a:r>
            <a:r>
              <a:rPr lang="en-KZ" dirty="0" smtClean="0"/>
              <a:t>example</a:t>
            </a:r>
            <a:r>
              <a:rPr lang="en-US" dirty="0" smtClean="0"/>
              <a:t> in</a:t>
            </a:r>
            <a:r>
              <a:rPr lang="en-KZ" dirty="0" smtClean="0"/>
              <a:t>  </a:t>
            </a:r>
            <a:r>
              <a:rPr lang="en-KZ" dirty="0"/>
              <a:t>IT, law and business</a:t>
            </a:r>
            <a:r>
              <a:rPr lang="en-US" dirty="0"/>
              <a:t>, engineering and medical</a:t>
            </a:r>
            <a:r>
              <a:rPr lang="en-KZ" dirty="0"/>
              <a:t> education</a:t>
            </a: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specifics can be dangerous without </a:t>
            </a:r>
            <a:r>
              <a:rPr lang="en-US" dirty="0" smtClean="0"/>
              <a:t>context – and remember – the Soviet education system was all about specialization </a:t>
            </a:r>
            <a:endParaRPr lang="en-KZ" dirty="0"/>
          </a:p>
          <a:p>
            <a:endParaRPr lang="en-KZ" dirty="0"/>
          </a:p>
          <a:p>
            <a:endParaRPr lang="en-US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13425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A9BB-3E4B-6643-844F-5695ACC7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programs - relevance</a:t>
            </a:r>
            <a:endParaRPr lang="en-K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3429-1060-EF40-9DC9-AD7CE17B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employer voice is loud but often contradictory, </a:t>
            </a:r>
            <a:r>
              <a:rPr lang="en-US" dirty="0"/>
              <a:t>since almost all surveys </a:t>
            </a:r>
            <a:r>
              <a:rPr lang="en-US" dirty="0" smtClean="0"/>
              <a:t>list  non-profession specific qualities </a:t>
            </a:r>
            <a:r>
              <a:rPr lang="en-US" dirty="0"/>
              <a:t>as the most desirable - critical thinking, flexibility</a:t>
            </a:r>
            <a:r>
              <a:rPr lang="en-KZ" dirty="0"/>
              <a:t>, problem </a:t>
            </a:r>
            <a:r>
              <a:rPr lang="en-US" dirty="0"/>
              <a:t>solving</a:t>
            </a:r>
            <a:r>
              <a:rPr lang="en-KZ" dirty="0"/>
              <a:t>, </a:t>
            </a:r>
            <a:r>
              <a:rPr lang="en-US" dirty="0"/>
              <a:t>independent thought and collaboration</a:t>
            </a:r>
          </a:p>
          <a:p>
            <a:r>
              <a:rPr lang="en-US" dirty="0" smtClean="0"/>
              <a:t>t</a:t>
            </a:r>
            <a:r>
              <a:rPr lang="en-KZ" dirty="0" smtClean="0"/>
              <a:t>here </a:t>
            </a:r>
            <a:r>
              <a:rPr lang="en-KZ" dirty="0"/>
              <a:t>is an argument to be made that being’ student-centered’ </a:t>
            </a:r>
            <a:r>
              <a:rPr lang="en-US" dirty="0" smtClean="0"/>
              <a:t>cannot just </a:t>
            </a:r>
            <a:r>
              <a:rPr lang="en-KZ" dirty="0" smtClean="0"/>
              <a:t>be </a:t>
            </a:r>
            <a:r>
              <a:rPr lang="en-US" dirty="0" smtClean="0"/>
              <a:t>about providing </a:t>
            </a:r>
            <a:r>
              <a:rPr lang="en-KZ" dirty="0" smtClean="0"/>
              <a:t>job</a:t>
            </a:r>
            <a:r>
              <a:rPr lang="en-US" dirty="0" smtClean="0"/>
              <a:t>-related</a:t>
            </a:r>
            <a:r>
              <a:rPr lang="en-KZ" dirty="0" smtClean="0"/>
              <a:t> training</a:t>
            </a:r>
            <a:r>
              <a:rPr lang="en-US" dirty="0"/>
              <a:t> </a:t>
            </a:r>
            <a:r>
              <a:rPr lang="en-US" dirty="0" smtClean="0"/>
              <a:t>and knowledge</a:t>
            </a:r>
            <a:endParaRPr lang="en-KZ" dirty="0"/>
          </a:p>
          <a:p>
            <a:r>
              <a:rPr lang="en-US" dirty="0" smtClean="0"/>
              <a:t>b</a:t>
            </a:r>
            <a:r>
              <a:rPr lang="en-KZ" dirty="0" smtClean="0"/>
              <a:t>ut equip</a:t>
            </a:r>
            <a:r>
              <a:rPr lang="en-US" dirty="0" smtClean="0"/>
              <a:t>ping students</a:t>
            </a:r>
            <a:r>
              <a:rPr lang="en-KZ" dirty="0" smtClean="0"/>
              <a:t> with  </a:t>
            </a:r>
            <a:r>
              <a:rPr lang="en-KZ" dirty="0"/>
              <a:t>skills and knowledge that </a:t>
            </a:r>
            <a:r>
              <a:rPr lang="en-US" dirty="0" err="1"/>
              <a:t>wi</a:t>
            </a:r>
            <a:r>
              <a:rPr lang="en-KZ" dirty="0"/>
              <a:t>ll </a:t>
            </a:r>
            <a:r>
              <a:rPr lang="en-KZ" dirty="0" smtClean="0"/>
              <a:t>help </a:t>
            </a:r>
            <a:r>
              <a:rPr lang="en-KZ" dirty="0"/>
              <a:t>them </a:t>
            </a:r>
            <a:r>
              <a:rPr lang="en-KZ" dirty="0" smtClean="0"/>
              <a:t>devel</a:t>
            </a:r>
            <a:r>
              <a:rPr lang="en-US" dirty="0" smtClean="0"/>
              <a:t>o</a:t>
            </a:r>
            <a:r>
              <a:rPr lang="en-KZ" dirty="0" smtClean="0"/>
              <a:t>p as</a:t>
            </a:r>
            <a:r>
              <a:rPr lang="en-US" dirty="0" smtClean="0"/>
              <a:t> people independent of a particular career path. </a:t>
            </a:r>
          </a:p>
          <a:p>
            <a:endParaRPr lang="en-KZ" dirty="0"/>
          </a:p>
          <a:p>
            <a:endParaRPr lang="en-US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42726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A9BB-3E4B-6643-844F-5695ACC7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programs - relevance</a:t>
            </a:r>
            <a:endParaRPr lang="en-K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3429-1060-EF40-9DC9-AD7CE17B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KZ" dirty="0" smtClean="0"/>
              <a:t>he</a:t>
            </a:r>
            <a:r>
              <a:rPr lang="en-US" dirty="0" smtClean="0"/>
              <a:t> </a:t>
            </a:r>
            <a:r>
              <a:rPr lang="en-KZ" dirty="0" smtClean="0"/>
              <a:t>reality </a:t>
            </a:r>
            <a:r>
              <a:rPr lang="en-KZ" dirty="0"/>
              <a:t>is that many of the profession</a:t>
            </a:r>
            <a:r>
              <a:rPr lang="en-US" dirty="0"/>
              <a:t>s arguing for </a:t>
            </a:r>
            <a:r>
              <a:rPr lang="en-KZ" dirty="0"/>
              <a:t>‘o</a:t>
            </a:r>
            <a:r>
              <a:rPr lang="en-US" dirty="0"/>
              <a:t>f</a:t>
            </a:r>
            <a:r>
              <a:rPr lang="en-KZ" dirty="0"/>
              <a:t>f the shelf’ graduates will employ far fewer peop</a:t>
            </a:r>
            <a:r>
              <a:rPr lang="en-US" dirty="0"/>
              <a:t>l</a:t>
            </a:r>
            <a:r>
              <a:rPr lang="en-KZ" dirty="0"/>
              <a:t>e in </a:t>
            </a:r>
            <a:r>
              <a:rPr lang="en-KZ" dirty="0" smtClean="0"/>
              <a:t>future</a:t>
            </a:r>
            <a:endParaRPr lang="en-KZ" dirty="0"/>
          </a:p>
          <a:p>
            <a:r>
              <a:rPr lang="en-US" dirty="0" smtClean="0"/>
              <a:t>u</a:t>
            </a:r>
            <a:r>
              <a:rPr lang="en-KZ" dirty="0" smtClean="0"/>
              <a:t>niversities </a:t>
            </a:r>
            <a:r>
              <a:rPr lang="en-KZ" dirty="0"/>
              <a:t>need to be focused on training for a future we don’t know. </a:t>
            </a:r>
            <a:endParaRPr lang="en-US" dirty="0" smtClean="0"/>
          </a:p>
          <a:p>
            <a:r>
              <a:rPr lang="en-US" dirty="0" smtClean="0"/>
              <a:t>what is ‘relevant’ if we accept we don’t have a crystal ball? </a:t>
            </a:r>
            <a:endParaRPr lang="en-KZ" dirty="0"/>
          </a:p>
          <a:p>
            <a:r>
              <a:rPr lang="en-KZ" dirty="0" smtClean="0"/>
              <a:t>perhaps </a:t>
            </a:r>
            <a:r>
              <a:rPr lang="en-KZ" dirty="0"/>
              <a:t>the time has to come take a step back, be confident and make the case that education not </a:t>
            </a:r>
            <a:r>
              <a:rPr lang="en-US" dirty="0" smtClean="0"/>
              <a:t>directly </a:t>
            </a:r>
            <a:r>
              <a:rPr lang="en-KZ" dirty="0" smtClean="0"/>
              <a:t>related </a:t>
            </a:r>
            <a:r>
              <a:rPr lang="en-KZ" dirty="0"/>
              <a:t>to specific current professions is </a:t>
            </a:r>
            <a:r>
              <a:rPr lang="en-US" dirty="0" smtClean="0"/>
              <a:t>also </a:t>
            </a:r>
            <a:r>
              <a:rPr lang="en-KZ" dirty="0" smtClean="0"/>
              <a:t>relevant </a:t>
            </a:r>
            <a:r>
              <a:rPr lang="en-KZ" dirty="0"/>
              <a:t>and practical </a:t>
            </a:r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28161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A9BB-3E4B-6643-844F-5695ACC7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programs - relevance</a:t>
            </a:r>
            <a:endParaRPr lang="en-K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3429-1060-EF40-9DC9-AD7CE17B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KZ" dirty="0" smtClean="0"/>
              <a:t>educational </a:t>
            </a:r>
            <a:r>
              <a:rPr lang="en-KZ" dirty="0"/>
              <a:t>leaders </a:t>
            </a:r>
            <a:r>
              <a:rPr lang="en-US" dirty="0" smtClean="0"/>
              <a:t>need </a:t>
            </a:r>
            <a:r>
              <a:rPr lang="en-KZ" dirty="0" smtClean="0"/>
              <a:t>to </a:t>
            </a:r>
            <a:r>
              <a:rPr lang="en-KZ" dirty="0"/>
              <a:t>step up, make the argument and </a:t>
            </a:r>
            <a:r>
              <a:rPr lang="en-US" dirty="0"/>
              <a:t>not contradict themselves (i.e. </a:t>
            </a:r>
            <a:r>
              <a:rPr lang="en-US" dirty="0" smtClean="0"/>
              <a:t>emphasize creative </a:t>
            </a:r>
            <a:r>
              <a:rPr lang="en-US" dirty="0"/>
              <a:t>thinking vs. job ready</a:t>
            </a:r>
            <a:r>
              <a:rPr lang="en-US" dirty="0" smtClean="0"/>
              <a:t>)</a:t>
            </a:r>
            <a:endParaRPr lang="en-KZ" dirty="0"/>
          </a:p>
          <a:p>
            <a:r>
              <a:rPr lang="en-US" dirty="0" smtClean="0"/>
              <a:t>w</a:t>
            </a:r>
            <a:r>
              <a:rPr lang="en-KZ" dirty="0" smtClean="0"/>
              <a:t>hy </a:t>
            </a:r>
            <a:r>
              <a:rPr lang="en-KZ" dirty="0"/>
              <a:t>waste time on skills and knowledge that will be redundant in </a:t>
            </a:r>
            <a:r>
              <a:rPr lang="en-US" dirty="0" smtClean="0"/>
              <a:t>a few</a:t>
            </a:r>
            <a:r>
              <a:rPr lang="en-KZ" dirty="0" smtClean="0"/>
              <a:t> </a:t>
            </a:r>
            <a:r>
              <a:rPr lang="en-KZ" dirty="0"/>
              <a:t>years? How is that student centered? </a:t>
            </a:r>
            <a:endParaRPr lang="en-US" dirty="0" smtClean="0"/>
          </a:p>
          <a:p>
            <a:r>
              <a:rPr lang="en-US" dirty="0" smtClean="0"/>
              <a:t>train students to understand how the world is as it is  - how we got here, where we are and where we are headed, providing a context for the professionally-specific element.</a:t>
            </a:r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2314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A9BB-3E4B-6643-844F-5695ACC7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programs - relevance</a:t>
            </a:r>
            <a:endParaRPr lang="en-K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3429-1060-EF40-9DC9-AD7CE17B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this knowledge base while adopting learning techniques that build critical thinking, flexibility</a:t>
            </a:r>
            <a:r>
              <a:rPr lang="en-KZ" dirty="0" smtClean="0"/>
              <a:t>, problem </a:t>
            </a:r>
            <a:r>
              <a:rPr lang="en-US" dirty="0" smtClean="0"/>
              <a:t>solving</a:t>
            </a:r>
            <a:r>
              <a:rPr lang="en-KZ" dirty="0" smtClean="0"/>
              <a:t>, </a:t>
            </a:r>
            <a:r>
              <a:rPr lang="en-US" dirty="0" smtClean="0"/>
              <a:t>independent thought and collaboration</a:t>
            </a:r>
          </a:p>
          <a:p>
            <a:r>
              <a:rPr lang="en-US" b="1" dirty="0" smtClean="0"/>
              <a:t>Recommendation: be clear on what developing a modern relevant curriculum means</a:t>
            </a:r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  <a:p>
            <a:endParaRPr lang="en-KZ" dirty="0"/>
          </a:p>
        </p:txBody>
      </p:sp>
    </p:spTree>
    <p:extLst>
      <p:ext uri="{BB962C8B-B14F-4D97-AF65-F5344CB8AC3E}">
        <p14:creationId xmlns:p14="http://schemas.microsoft.com/office/powerpoint/2010/main" val="38466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culture and governance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a culture and governance system is fundamental to success</a:t>
            </a:r>
          </a:p>
          <a:p>
            <a:r>
              <a:rPr lang="en-US" dirty="0" smtClean="0"/>
              <a:t>hire well and invest in faculty</a:t>
            </a:r>
            <a:endParaRPr lang="en-US" dirty="0"/>
          </a:p>
          <a:p>
            <a:r>
              <a:rPr lang="en-US" dirty="0" smtClean="0"/>
              <a:t>leave </a:t>
            </a:r>
            <a:r>
              <a:rPr lang="en-US" dirty="0"/>
              <a:t>them alone to do what you hired them </a:t>
            </a:r>
            <a:r>
              <a:rPr lang="en-US" dirty="0" smtClean="0"/>
              <a:t>for</a:t>
            </a:r>
            <a:endParaRPr lang="en-US" dirty="0"/>
          </a:p>
          <a:p>
            <a:r>
              <a:rPr lang="en-US" i="1" dirty="0"/>
              <a:t>“It doesn't make sense to hire smart people and tell them what to do; we hire smart people so they can tell us what to do.”</a:t>
            </a:r>
            <a:r>
              <a:rPr lang="en-US" dirty="0"/>
              <a:t> (Steven Jobs)</a:t>
            </a:r>
          </a:p>
          <a:p>
            <a:endParaRPr lang="ru-RU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61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are we really talking about when we talk about transforming higher education? Relevance? To whom? Quality? Who defines that?</a:t>
            </a:r>
          </a:p>
          <a:p>
            <a:r>
              <a:rPr lang="en-US" dirty="0" smtClean="0"/>
              <a:t>What do we want to transform higher education into?</a:t>
            </a:r>
          </a:p>
          <a:p>
            <a:r>
              <a:rPr lang="en-US" dirty="0" smtClean="0"/>
              <a:t>If </a:t>
            </a:r>
            <a:r>
              <a:rPr lang="en-US" dirty="0"/>
              <a:t>we can’t answer that we won’t get very far </a:t>
            </a:r>
            <a:endParaRPr lang="ru-RU" dirty="0" smtClean="0"/>
          </a:p>
          <a:p>
            <a:r>
              <a:rPr lang="en-US" dirty="0" smtClean="0"/>
              <a:t>We can assume that the goal is to be positioned organizationally to achieve international accreditation as a badge of international quality</a:t>
            </a:r>
          </a:p>
          <a:p>
            <a:r>
              <a:rPr lang="en-US" dirty="0" smtClean="0"/>
              <a:t>To have programs which are seen as ‘relevant’</a:t>
            </a:r>
          </a:p>
          <a:p>
            <a:r>
              <a:rPr lang="en-US" dirty="0" smtClean="0"/>
              <a:t>To produce research which is seen as ‘relevant’ and publishable</a:t>
            </a:r>
          </a:p>
          <a:p>
            <a:r>
              <a:rPr lang="en-US" dirty="0" smtClean="0"/>
              <a:t>cultural change and governance are the  foundation</a:t>
            </a:r>
          </a:p>
          <a:p>
            <a:r>
              <a:rPr lang="en-US" dirty="0" smtClean="0"/>
              <a:t>programs and research are the output</a:t>
            </a:r>
          </a:p>
          <a:p>
            <a:r>
              <a:rPr lang="en-US" b="1" dirty="0" smtClean="0"/>
              <a:t>Focus here is at the input and process level – finances, culture, governance</a:t>
            </a:r>
            <a:r>
              <a:rPr lang="en-US" b="1" dirty="0"/>
              <a:t>,</a:t>
            </a:r>
            <a:r>
              <a:rPr lang="en-US" b="1" dirty="0" smtClean="0"/>
              <a:t> faculty development</a:t>
            </a:r>
          </a:p>
          <a:p>
            <a:r>
              <a:rPr lang="en-US" dirty="0" smtClean="0"/>
              <a:t>Make some recommendations which could lead to a genuine transformation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culture and governance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faculty will tell you they want to work in an environment where they </a:t>
            </a:r>
          </a:p>
          <a:p>
            <a:r>
              <a:rPr lang="en-US" dirty="0"/>
              <a:t>..are free to express themselves… </a:t>
            </a:r>
          </a:p>
          <a:p>
            <a:r>
              <a:rPr lang="en-US" dirty="0"/>
              <a:t>…are involved in decisions that affect them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..have some say over what and how they teach</a:t>
            </a:r>
            <a:r>
              <a:rPr lang="en-US" dirty="0" smtClean="0"/>
              <a:t>..</a:t>
            </a:r>
            <a:endParaRPr lang="en-US" dirty="0"/>
          </a:p>
          <a:p>
            <a:endParaRPr lang="ru-RU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335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culture and governance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..</a:t>
            </a:r>
            <a:r>
              <a:rPr lang="en-US" dirty="0"/>
              <a:t>are trusted by their managers to deliver well on what they are asked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…have interesting work colleagues… </a:t>
            </a:r>
          </a:p>
          <a:p>
            <a:r>
              <a:rPr lang="en-US" dirty="0"/>
              <a:t>have opportunities for professional and personal development  both as teachers and researchers ….</a:t>
            </a:r>
          </a:p>
          <a:p>
            <a:r>
              <a:rPr lang="en-US" dirty="0"/>
              <a:t>…..have good students to work with. </a:t>
            </a:r>
          </a:p>
          <a:p>
            <a:r>
              <a:rPr lang="en-US" dirty="0"/>
              <a:t>while compensation is important, this is </a:t>
            </a:r>
            <a:r>
              <a:rPr lang="en-US" dirty="0" smtClean="0"/>
              <a:t>not the only consideration</a:t>
            </a:r>
            <a:r>
              <a:rPr lang="en-US" dirty="0"/>
              <a:t>. </a:t>
            </a:r>
            <a:endParaRPr lang="en-US" dirty="0" smtClean="0"/>
          </a:p>
          <a:p>
            <a:endParaRPr lang="ru-RU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023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culture and governance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</a:t>
            </a:r>
            <a:r>
              <a:rPr lang="en-US" dirty="0"/>
              <a:t>challenges </a:t>
            </a:r>
            <a:r>
              <a:rPr lang="en-US" dirty="0" smtClean="0"/>
              <a:t>have little to </a:t>
            </a:r>
            <a:r>
              <a:rPr lang="en-US" dirty="0"/>
              <a:t>do with the intellectual potential of the </a:t>
            </a:r>
            <a:r>
              <a:rPr lang="en-US" dirty="0" smtClean="0"/>
              <a:t>people </a:t>
            </a:r>
            <a:r>
              <a:rPr lang="en-US" dirty="0"/>
              <a:t>who work in universities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…witness the success of those who have left and experienced other university cultures in Kazakhstan and internationally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…but it has  a lot to do with the culture of the universities in which they learned and now work</a:t>
            </a:r>
            <a:r>
              <a:rPr lang="en-US" dirty="0" smtClean="0"/>
              <a:t>…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249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culture and governance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</a:t>
            </a:r>
            <a:r>
              <a:rPr lang="en-US" dirty="0"/>
              <a:t>in many cases, these organizations do not provide a positive environment for growth and development… </a:t>
            </a:r>
          </a:p>
          <a:p>
            <a:r>
              <a:rPr lang="en-US" dirty="0"/>
              <a:t>…as a result, they </a:t>
            </a:r>
            <a:r>
              <a:rPr lang="en-US" dirty="0" smtClean="0"/>
              <a:t>struggle </a:t>
            </a:r>
            <a:r>
              <a:rPr lang="en-US" dirty="0"/>
              <a:t>to attract precisely the kind of people they need to be successful.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725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culture and governance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top down ‘command and control’ management does not work in a creative environment like a </a:t>
            </a:r>
            <a:r>
              <a:rPr lang="en-US" dirty="0" smtClean="0"/>
              <a:t>university</a:t>
            </a:r>
            <a:endParaRPr lang="en-US" dirty="0"/>
          </a:p>
          <a:p>
            <a:r>
              <a:rPr lang="en-US" dirty="0"/>
              <a:t>people do nothing more than they are told since there is limited encouragement or </a:t>
            </a:r>
            <a:r>
              <a:rPr lang="en-US" dirty="0" smtClean="0"/>
              <a:t>reward</a:t>
            </a:r>
            <a:endParaRPr lang="en-US" dirty="0"/>
          </a:p>
          <a:p>
            <a:r>
              <a:rPr lang="en-US" dirty="0" smtClean="0"/>
              <a:t>universities </a:t>
            </a:r>
            <a:r>
              <a:rPr lang="en-US" dirty="0"/>
              <a:t>cannot attract the best people because they are </a:t>
            </a:r>
            <a:r>
              <a:rPr lang="en-US" dirty="0" smtClean="0"/>
              <a:t>not investing </a:t>
            </a:r>
            <a:r>
              <a:rPr lang="en-US" dirty="0"/>
              <a:t>in </a:t>
            </a:r>
            <a:r>
              <a:rPr lang="en-US" dirty="0" smtClean="0"/>
              <a:t>people, compensating them appropriately or – crucially - providing an environment </a:t>
            </a:r>
            <a:r>
              <a:rPr lang="en-US" dirty="0"/>
              <a:t>faculty will thrive in </a:t>
            </a:r>
            <a:endParaRPr lang="en-US" dirty="0" smtClean="0"/>
          </a:p>
          <a:p>
            <a:r>
              <a:rPr lang="en-US" b="1" dirty="0" smtClean="0"/>
              <a:t>Recommendation: build a culture and governance system which is inclusive, democratic, faculty-led and based on mutual trust</a:t>
            </a:r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08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takeaway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Recommendation I : </a:t>
            </a:r>
            <a:r>
              <a:rPr lang="en-US" b="1" dirty="0"/>
              <a:t>clearly define what we mean by transformation </a:t>
            </a:r>
          </a:p>
          <a:p>
            <a:r>
              <a:rPr lang="en-US" b="1" dirty="0" smtClean="0"/>
              <a:t>Recommendation II </a:t>
            </a:r>
            <a:r>
              <a:rPr lang="en-US" b="1" dirty="0"/>
              <a:t>: </a:t>
            </a:r>
            <a:r>
              <a:rPr lang="en-US" b="1" dirty="0" smtClean="0"/>
              <a:t>transformation </a:t>
            </a:r>
            <a:r>
              <a:rPr lang="en-US" b="1" dirty="0"/>
              <a:t>cannot happen without revisiting financial </a:t>
            </a:r>
            <a:r>
              <a:rPr lang="en-US" b="1" dirty="0" smtClean="0"/>
              <a:t>priorities –at state and university level</a:t>
            </a:r>
            <a:endParaRPr lang="en-US" b="1" dirty="0"/>
          </a:p>
          <a:p>
            <a:r>
              <a:rPr lang="en-US" b="1" dirty="0" smtClean="0"/>
              <a:t>Recommendation III: </a:t>
            </a:r>
            <a:r>
              <a:rPr lang="en-US" b="1" dirty="0"/>
              <a:t>attract, invest in and retain high quality faculty</a:t>
            </a:r>
          </a:p>
          <a:p>
            <a:r>
              <a:rPr lang="en-US" b="1" dirty="0" smtClean="0"/>
              <a:t>Recommendation IV: </a:t>
            </a:r>
            <a:r>
              <a:rPr lang="en-US" b="1" dirty="0"/>
              <a:t>be clear on what developing a modern relevant curriculum means</a:t>
            </a:r>
          </a:p>
          <a:p>
            <a:r>
              <a:rPr lang="en-US" b="1" dirty="0" smtClean="0"/>
              <a:t>Recommendation V: </a:t>
            </a:r>
            <a:r>
              <a:rPr lang="en-US" b="1" dirty="0"/>
              <a:t>build a culture and governance system which is inclusive, democratic, faculty-led and based on mutual trust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6253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1497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thanks for your time</a:t>
            </a:r>
          </a:p>
          <a:p>
            <a:endParaRPr lang="en-US" dirty="0"/>
          </a:p>
          <a:p>
            <a:r>
              <a:rPr lang="en-US" dirty="0" smtClean="0"/>
              <a:t>ewan.simpson@narxoz.kz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130" y="1097061"/>
            <a:ext cx="4942870" cy="54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909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Draft notes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try to </a:t>
            </a:r>
            <a:r>
              <a:rPr lang="en-US" dirty="0" err="1" smtClean="0"/>
              <a:t>ffer</a:t>
            </a:r>
            <a:r>
              <a:rPr lang="en-US" dirty="0" smtClean="0"/>
              <a:t> an </a:t>
            </a:r>
            <a:r>
              <a:rPr lang="en-US" dirty="0" err="1" smtClean="0"/>
              <a:t>altenrative</a:t>
            </a:r>
            <a:r>
              <a:rPr lang="en-US" dirty="0" smtClean="0"/>
              <a:t> </a:t>
            </a:r>
            <a:r>
              <a:rPr lang="en-US" dirty="0" err="1" smtClean="0"/>
              <a:t>perspepctive</a:t>
            </a:r>
            <a:endParaRPr lang="en-US" dirty="0" smtClean="0"/>
          </a:p>
          <a:p>
            <a:r>
              <a:rPr lang="en-US" dirty="0" smtClean="0"/>
              <a:t>think of structural rather than superficial issues</a:t>
            </a:r>
          </a:p>
          <a:p>
            <a:r>
              <a:rPr lang="en-US" dirty="0" smtClean="0"/>
              <a:t>Inputs rather than outputs</a:t>
            </a:r>
          </a:p>
          <a:p>
            <a:r>
              <a:rPr lang="en-US" dirty="0" smtClean="0"/>
              <a:t>beginning middle and end of transformation in higher education is the development of high quality faculty</a:t>
            </a:r>
          </a:p>
          <a:p>
            <a:r>
              <a:rPr lang="en-US" dirty="0" smtClean="0"/>
              <a:t>Basic argument – </a:t>
            </a:r>
            <a:r>
              <a:rPr lang="en-US" dirty="0" err="1" smtClean="0"/>
              <a:t>Bolashak</a:t>
            </a:r>
            <a:r>
              <a:rPr lang="en-US" dirty="0" smtClean="0"/>
              <a:t> is the right approach, but nothing serious has of yet been put in place </a:t>
            </a:r>
            <a:r>
              <a:rPr lang="en-US" dirty="0" err="1" smtClean="0"/>
              <a:t>otproviude</a:t>
            </a:r>
            <a:r>
              <a:rPr lang="en-US" dirty="0" smtClean="0"/>
              <a:t> a platform for returning graduates to fully engage with higher education</a:t>
            </a:r>
          </a:p>
          <a:p>
            <a:r>
              <a:rPr lang="en-US" dirty="0" smtClean="0"/>
              <a:t>This is </a:t>
            </a:r>
            <a:r>
              <a:rPr lang="en-US" dirty="0" err="1" smtClean="0"/>
              <a:t>becyuase</a:t>
            </a:r>
            <a:r>
              <a:rPr lang="en-US" dirty="0" smtClean="0"/>
              <a:t> very little has been done to re-orient universities to where they should be</a:t>
            </a:r>
          </a:p>
          <a:p>
            <a:r>
              <a:rPr lang="en-US" dirty="0" smtClean="0"/>
              <a:t>Faculty driven  - not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elow</a:t>
            </a:r>
            <a:r>
              <a:rPr lang="en-US" dirty="0" smtClean="0"/>
              <a:t> pay, low quality environment we find in most universities</a:t>
            </a:r>
          </a:p>
          <a:p>
            <a:r>
              <a:rPr lang="en-US" dirty="0" smtClean="0"/>
              <a:t>Moist of you don’t want to her it because you are the status quo</a:t>
            </a:r>
          </a:p>
          <a:p>
            <a:r>
              <a:rPr lang="en-US" dirty="0" smtClean="0"/>
              <a:t>But I am also the status quo having been in KZ for almost 17 years and I can say that no university has succeeded in developing the kind of culture that will nurture a high quality faculty. </a:t>
            </a:r>
          </a:p>
          <a:p>
            <a:r>
              <a:rPr lang="en-US" dirty="0" smtClean="0"/>
              <a:t>Workloads are high, there is no encouragement or avenue for quality research, the command and control culture remains and involvement in </a:t>
            </a:r>
            <a:r>
              <a:rPr lang="en-US" dirty="0" err="1" smtClean="0"/>
              <a:t>governmenrac</a:t>
            </a:r>
            <a:r>
              <a:rPr lang="en-US" dirty="0" smtClean="0"/>
              <a:t> </a:t>
            </a:r>
            <a:r>
              <a:rPr lang="en-US" dirty="0" err="1" smtClean="0"/>
              <a:t>eis</a:t>
            </a:r>
            <a:r>
              <a:rPr lang="en-US" dirty="0" smtClean="0"/>
              <a:t> </a:t>
            </a:r>
            <a:r>
              <a:rPr lang="en-US" dirty="0" err="1" smtClean="0"/>
              <a:t>tokentic</a:t>
            </a:r>
            <a:r>
              <a:rPr lang="en-US" dirty="0" smtClean="0"/>
              <a:t> rubber stamping</a:t>
            </a:r>
          </a:p>
          <a:p>
            <a:r>
              <a:rPr lang="en-US" dirty="0" err="1" smtClean="0"/>
              <a:t>Comnpensaiton</a:t>
            </a:r>
            <a:r>
              <a:rPr lang="en-US" dirty="0" smtClean="0"/>
              <a:t> is low due to insane tuition levels and there is no way to build quality universities without </a:t>
            </a:r>
            <a:r>
              <a:rPr lang="en-US" dirty="0" err="1" smtClean="0"/>
              <a:t>attractinbg</a:t>
            </a:r>
            <a:r>
              <a:rPr lang="en-US" dirty="0" smtClean="0"/>
              <a:t> the right kind of people which cannot happen without a step change in income levels. </a:t>
            </a:r>
          </a:p>
          <a:p>
            <a:r>
              <a:rPr lang="en-US" dirty="0" smtClean="0"/>
              <a:t>The last 30 years have bene wasted in HE and the only way forward is to begin now to build an effective university culture. What might that look like</a:t>
            </a:r>
          </a:p>
          <a:p>
            <a:r>
              <a:rPr lang="en-US" dirty="0" smtClean="0"/>
              <a:t>The approach has been like investing in football players and doing nothing to improve facilities so they can succeed and expecting them to work for 10% of the income the people they learned with. . 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97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transformation</a:t>
            </a:r>
          </a:p>
          <a:p>
            <a:r>
              <a:rPr lang="en-US" dirty="0" smtClean="0"/>
              <a:t>components of the process</a:t>
            </a:r>
          </a:p>
          <a:p>
            <a:r>
              <a:rPr lang="en-US" dirty="0" smtClean="0"/>
              <a:t>financial choices</a:t>
            </a:r>
          </a:p>
          <a:p>
            <a:r>
              <a:rPr lang="en-US" dirty="0" smtClean="0"/>
              <a:t>structural inefficiencies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program relevance</a:t>
            </a:r>
          </a:p>
          <a:p>
            <a:r>
              <a:rPr lang="en-US" dirty="0" smtClean="0"/>
              <a:t>culture and governance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59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we mean by transformation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complete </a:t>
            </a:r>
            <a:r>
              <a:rPr lang="en-US" b="1" dirty="0"/>
              <a:t>change</a:t>
            </a:r>
            <a:r>
              <a:rPr lang="en-US" dirty="0"/>
              <a:t> in the appearance or character of something or someone, especially so that that thing or person is </a:t>
            </a:r>
            <a:r>
              <a:rPr lang="en-US" b="1" dirty="0" smtClean="0"/>
              <a:t>improved </a:t>
            </a:r>
            <a:r>
              <a:rPr lang="en-US" dirty="0" smtClean="0"/>
              <a:t>(Cambridge Dictionary)</a:t>
            </a:r>
          </a:p>
          <a:p>
            <a:r>
              <a:rPr lang="en-US" dirty="0" smtClean="0"/>
              <a:t>change</a:t>
            </a:r>
          </a:p>
          <a:p>
            <a:r>
              <a:rPr lang="en-US" dirty="0" smtClean="0"/>
              <a:t>improvement</a:t>
            </a:r>
          </a:p>
          <a:p>
            <a:r>
              <a:rPr lang="en-US" dirty="0" smtClean="0"/>
              <a:t>so ‘</a:t>
            </a:r>
            <a:r>
              <a:rPr lang="en-US" b="1" i="1" dirty="0" smtClean="0"/>
              <a:t>transformation of education</a:t>
            </a:r>
            <a:r>
              <a:rPr lang="en-US" dirty="0" smtClean="0"/>
              <a:t>’ means ‘</a:t>
            </a:r>
            <a:r>
              <a:rPr lang="en-US" b="1" i="1" dirty="0" smtClean="0"/>
              <a:t>changing education to improve it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we are talking about the transformation of the sector, not a small number of elite institutions.</a:t>
            </a:r>
          </a:p>
          <a:p>
            <a:r>
              <a:rPr lang="en-US" b="1" dirty="0" smtClean="0"/>
              <a:t>Recommendation: clearly define what we mean by transformation </a:t>
            </a:r>
          </a:p>
        </p:txBody>
      </p:sp>
    </p:spTree>
    <p:extLst>
      <p:ext uri="{BB962C8B-B14F-4D97-AF65-F5344CB8AC3E}">
        <p14:creationId xmlns:p14="http://schemas.microsoft.com/office/powerpoint/2010/main" val="138031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components of the process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37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finance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programs</a:t>
            </a:r>
          </a:p>
          <a:p>
            <a:r>
              <a:rPr lang="en-US" dirty="0" smtClean="0"/>
              <a:t>students facilities and learning resources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the foundation for all of the above - culture </a:t>
            </a:r>
            <a:r>
              <a:rPr lang="en-US" dirty="0"/>
              <a:t>and </a:t>
            </a:r>
            <a:r>
              <a:rPr lang="en-US" dirty="0" smtClean="0"/>
              <a:t>governance</a:t>
            </a:r>
            <a:endParaRPr lang="en-US" dirty="0"/>
          </a:p>
          <a:p>
            <a:r>
              <a:rPr lang="en-US" dirty="0" smtClean="0"/>
              <a:t>focus here on finance, faculty,  programs,  culture and governance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790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choices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conventional wisdom is that if we spend more on something it will be better</a:t>
            </a:r>
          </a:p>
          <a:p>
            <a:r>
              <a:rPr lang="en-US" dirty="0" smtClean="0"/>
              <a:t>so is more money the answer?</a:t>
            </a:r>
          </a:p>
          <a:p>
            <a:r>
              <a:rPr lang="en-US" dirty="0" smtClean="0"/>
              <a:t>some context is important</a:t>
            </a:r>
          </a:p>
          <a:p>
            <a:r>
              <a:rPr lang="en-US" dirty="0" smtClean="0"/>
              <a:t>the majority of universities in Kazakhstan are private and  get most of their funding from tuition fees</a:t>
            </a:r>
          </a:p>
          <a:p>
            <a:r>
              <a:rPr lang="en-US" dirty="0" smtClean="0"/>
              <a:t>average tuition fees are approximately one third of the official annual salary</a:t>
            </a:r>
          </a:p>
          <a:p>
            <a:r>
              <a:rPr lang="en-US" dirty="0" smtClean="0"/>
              <a:t>on the same measure, for example, UK university fees are one quarter of the average annual salary</a:t>
            </a:r>
          </a:p>
        </p:txBody>
      </p:sp>
    </p:spTree>
    <p:extLst>
      <p:ext uri="{BB962C8B-B14F-4D97-AF65-F5344CB8AC3E}">
        <p14:creationId xmlns:p14="http://schemas.microsoft.com/office/powerpoint/2010/main" val="33495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choices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world leading education systems like the UK and USA, less than 50% of university income comes from direct tuition</a:t>
            </a:r>
          </a:p>
          <a:p>
            <a:r>
              <a:rPr lang="en-US" dirty="0" smtClean="0"/>
              <a:t>stage 1 is diversifying  - and increasing  - income</a:t>
            </a:r>
          </a:p>
          <a:p>
            <a:r>
              <a:rPr lang="en-US" dirty="0" smtClean="0"/>
              <a:t>If investment is part of  the answer, tuition is already expensive when compared with income and accounts for a higher share of university revenue than world class systems</a:t>
            </a:r>
          </a:p>
        </p:txBody>
      </p:sp>
    </p:spTree>
    <p:extLst>
      <p:ext uri="{BB962C8B-B14F-4D97-AF65-F5344CB8AC3E}">
        <p14:creationId xmlns:p14="http://schemas.microsoft.com/office/powerpoint/2010/main" val="294764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choices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state support for core costs</a:t>
            </a:r>
          </a:p>
          <a:p>
            <a:r>
              <a:rPr lang="en-US" dirty="0" smtClean="0"/>
              <a:t>expanded corporate support</a:t>
            </a:r>
          </a:p>
          <a:p>
            <a:r>
              <a:rPr lang="en-US" dirty="0" smtClean="0"/>
              <a:t>greater success in attracting international funding</a:t>
            </a:r>
          </a:p>
          <a:p>
            <a:r>
              <a:rPr lang="en-US" dirty="0" smtClean="0"/>
              <a:t>over time build endowments </a:t>
            </a:r>
          </a:p>
          <a:p>
            <a:r>
              <a:rPr lang="en-US" dirty="0" smtClean="0"/>
              <a:t>the reality is that the state would be th</a:t>
            </a:r>
            <a:r>
              <a:rPr lang="en-US" dirty="0"/>
              <a:t>e</a:t>
            </a:r>
            <a:r>
              <a:rPr lang="en-US" dirty="0" smtClean="0"/>
              <a:t> main source  - note that  the OECD average public sector share for higher education expenditure is 68%, for the EU 73%. For the much admired Scandinavian countries, it ranges from 80-99%</a:t>
            </a:r>
          </a:p>
          <a:p>
            <a:r>
              <a:rPr lang="en-US" dirty="0" smtClean="0"/>
              <a:t>nothing ‘wrong’ in that in that it is investment in a public good</a:t>
            </a:r>
          </a:p>
        </p:txBody>
      </p:sp>
    </p:spTree>
    <p:extLst>
      <p:ext uri="{BB962C8B-B14F-4D97-AF65-F5344CB8AC3E}">
        <p14:creationId xmlns:p14="http://schemas.microsoft.com/office/powerpoint/2010/main" val="223506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choices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Kazakhstan has made two critical choices – to be a low direct taxation society and (historically at least) to invest less in higher education </a:t>
            </a:r>
            <a:r>
              <a:rPr lang="en-US" dirty="0" smtClean="0"/>
              <a:t>as a proportion of public spending than </a:t>
            </a:r>
            <a:r>
              <a:rPr lang="en-US" dirty="0" smtClean="0"/>
              <a:t>other countries. So priorities could shift if there was the will to invest without increasing overall spending</a:t>
            </a:r>
          </a:p>
          <a:p>
            <a:r>
              <a:rPr lang="en-US" dirty="0" smtClean="0"/>
              <a:t>if more money is the answer  - for universities – need to change the business model, since tuition is already expensive when compared with consumer incomes and accounts for a higher share of university revenue than world class systems</a:t>
            </a:r>
          </a:p>
          <a:p>
            <a:r>
              <a:rPr lang="en-US" b="1" dirty="0" smtClean="0"/>
              <a:t>Recommendation : Transformation cannot happen without revisiting financial priorities – at state and university level</a:t>
            </a:r>
          </a:p>
        </p:txBody>
      </p:sp>
    </p:spTree>
    <p:extLst>
      <p:ext uri="{BB962C8B-B14F-4D97-AF65-F5344CB8AC3E}">
        <p14:creationId xmlns:p14="http://schemas.microsoft.com/office/powerpoint/2010/main" val="152207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2006</Words>
  <Application>Microsoft Office PowerPoint</Application>
  <PresentationFormat>Widescreen</PresentationFormat>
  <Paragraphs>186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cultural change as the foundation of higher education transformation</vt:lpstr>
      <vt:lpstr>introduction </vt:lpstr>
      <vt:lpstr>contents</vt:lpstr>
      <vt:lpstr>what do we mean by transformation</vt:lpstr>
      <vt:lpstr>components of the process</vt:lpstr>
      <vt:lpstr>financial choices</vt:lpstr>
      <vt:lpstr>financial choices</vt:lpstr>
      <vt:lpstr>financial choices</vt:lpstr>
      <vt:lpstr>financial choices</vt:lpstr>
      <vt:lpstr>structural inefficiencies</vt:lpstr>
      <vt:lpstr>faculty</vt:lpstr>
      <vt:lpstr>faculty</vt:lpstr>
      <vt:lpstr>faculty</vt:lpstr>
      <vt:lpstr>programs - relevance</vt:lpstr>
      <vt:lpstr>programs - relevance</vt:lpstr>
      <vt:lpstr>programs - relevance</vt:lpstr>
      <vt:lpstr>programs - relevance</vt:lpstr>
      <vt:lpstr>programs - relevance</vt:lpstr>
      <vt:lpstr>culture and governance</vt:lpstr>
      <vt:lpstr>culture and governance</vt:lpstr>
      <vt:lpstr>culture and governance</vt:lpstr>
      <vt:lpstr>culture and governance</vt:lpstr>
      <vt:lpstr>culture and governance</vt:lpstr>
      <vt:lpstr>culture and governance</vt:lpstr>
      <vt:lpstr>the takeaway</vt:lpstr>
      <vt:lpstr>PowerPoint Presentation</vt:lpstr>
      <vt:lpstr>Draft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a.mukhamedova@outlook.com</dc:creator>
  <cp:lastModifiedBy>Ewan Simpson</cp:lastModifiedBy>
  <cp:revision>71</cp:revision>
  <dcterms:created xsi:type="dcterms:W3CDTF">2021-04-08T06:24:04Z</dcterms:created>
  <dcterms:modified xsi:type="dcterms:W3CDTF">2021-04-28T04:04:19Z</dcterms:modified>
</cp:coreProperties>
</file>