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3" r:id="rId17"/>
    <p:sldId id="292" r:id="rId18"/>
    <p:sldId id="294" r:id="rId19"/>
  </p:sldIdLst>
  <p:sldSz cx="12179300" cy="7562850"/>
  <p:notesSz cx="121793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64" autoAdjust="0"/>
  </p:normalViewPr>
  <p:slideViewPr>
    <p:cSldViewPr>
      <p:cViewPr>
        <p:scale>
          <a:sx n="75" d="100"/>
          <a:sy n="75" d="100"/>
        </p:scale>
        <p:origin x="1920" y="5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580348" y="6024016"/>
            <a:ext cx="1717141" cy="383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65" y="768223"/>
            <a:ext cx="10691380" cy="60140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2725" y="925238"/>
            <a:ext cx="11293848" cy="908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6895" y="3840480"/>
            <a:ext cx="852551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5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772230" y="5987091"/>
            <a:ext cx="1956066" cy="436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8965" y="1577340"/>
            <a:ext cx="5297995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2339" y="1577340"/>
            <a:ext cx="5297995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626194" y="1088110"/>
            <a:ext cx="5255895" cy="4455795"/>
          </a:xfrm>
          <a:custGeom>
            <a:avLst/>
            <a:gdLst/>
            <a:ahLst/>
            <a:cxnLst/>
            <a:rect l="l" t="t" r="r" b="b"/>
            <a:pathLst>
              <a:path w="5255895" h="4455795">
                <a:moveTo>
                  <a:pt x="0" y="0"/>
                </a:moveTo>
                <a:lnTo>
                  <a:pt x="0" y="4455325"/>
                </a:lnTo>
                <a:lnTo>
                  <a:pt x="5255552" y="4455325"/>
                </a:lnTo>
                <a:lnTo>
                  <a:pt x="52555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626194" y="1088123"/>
            <a:ext cx="5255895" cy="4455795"/>
          </a:xfrm>
          <a:custGeom>
            <a:avLst/>
            <a:gdLst/>
            <a:ahLst/>
            <a:cxnLst/>
            <a:rect l="l" t="t" r="r" b="b"/>
            <a:pathLst>
              <a:path w="5255895" h="4455795">
                <a:moveTo>
                  <a:pt x="0" y="4455312"/>
                </a:moveTo>
                <a:lnTo>
                  <a:pt x="0" y="0"/>
                </a:lnTo>
                <a:lnTo>
                  <a:pt x="5255552" y="0"/>
                </a:lnTo>
                <a:lnTo>
                  <a:pt x="5255552" y="4455312"/>
                </a:lnTo>
                <a:lnTo>
                  <a:pt x="0" y="4455312"/>
                </a:lnTo>
                <a:close/>
              </a:path>
            </a:pathLst>
          </a:custGeom>
          <a:ln w="5574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551464" y="2613342"/>
            <a:ext cx="1404759" cy="14047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33915" y="443788"/>
            <a:ext cx="5711469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5072" y="2632459"/>
            <a:ext cx="4874895" cy="184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0962" y="6377940"/>
            <a:ext cx="3897376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8965" y="6377940"/>
            <a:ext cx="28012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9096" y="6377940"/>
            <a:ext cx="28012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0851" y="4162425"/>
            <a:ext cx="11353800" cy="8813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ТЕМА ВЫСТУПЛЕНИЯ</a:t>
            </a:r>
            <a:br>
              <a:rPr lang="ru-RU" sz="18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ru-RU" sz="18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b="1" i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«НОВЫЕ ОБРАЗОВАТЕЛЬНЫЕ МОДЕЛИ: ЦИФРОВЫЕ И ГЕОГРАФИЧЕСКИЕ ИЗМЕНЕНИЯ»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965450" y="6125231"/>
            <a:ext cx="7315200" cy="99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к.э.н., доцент, проректор по науке и международным связям Казахская академия труда и социальных отношений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Алматы, 28.04.2021 г.</a:t>
            </a:r>
            <a:endParaRPr lang="ru-RU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58C529-D908-4305-A595-3C6709A60D65}"/>
              </a:ext>
            </a:extLst>
          </p:cNvPr>
          <p:cNvSpPr txBox="1"/>
          <p:nvPr/>
        </p:nvSpPr>
        <p:spPr>
          <a:xfrm>
            <a:off x="3204149" y="504825"/>
            <a:ext cx="86136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Онлайн-заседание Учебно-методического объединения РУМС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«Трансформация образования: методики, парадигмы и перспективы»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FFBAE6-5B6B-4002-B769-1DC77DF23E5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1" y="352425"/>
            <a:ext cx="1790700" cy="178371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5721EE-51FE-41E6-8D79-78DFA81F84FE}"/>
              </a:ext>
            </a:extLst>
          </p:cNvPr>
          <p:cNvSpPr txBox="1"/>
          <p:nvPr/>
        </p:nvSpPr>
        <p:spPr>
          <a:xfrm>
            <a:off x="2741611" y="1481614"/>
            <a:ext cx="906304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«Трудовые навыки» </a:t>
            </a:r>
          </a:p>
          <a:p>
            <a:pPr algn="ctr"/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Модератор: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Алиева Ж.Т., к.э.н., асс. профессор, руководитель секции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https://zoom.us/j/2971515993?pwd=dmliMUZYN1JOMFFqTHJ5NlAwMXhOUT 09 </a:t>
            </a: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Формат: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форсайт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-сессия по направлению: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«Может ли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on-line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образование заменить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off-line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модель?»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4D8314D-2944-495F-9CD2-AE04B5015DD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23" y="413020"/>
            <a:ext cx="9906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F10FD7-1688-4744-89C4-CFF39C125E1E}"/>
              </a:ext>
            </a:extLst>
          </p:cNvPr>
          <p:cNvSpPr txBox="1"/>
          <p:nvPr/>
        </p:nvSpPr>
        <p:spPr>
          <a:xfrm>
            <a:off x="0" y="422545"/>
            <a:ext cx="10481823" cy="6905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последние годы внимание общественности было привлечено к общедоступным открытым онлайн-курсам </a:t>
            </a:r>
            <a:r>
              <a:rPr lang="ru-RU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Massive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Online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Courses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MOOCs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Массовые открытые онлайн-курсы, или </a:t>
            </a:r>
            <a:r>
              <a:rPr lang="ru-RU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МУКи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имеют три особенности, которые должны отличать их от традиционных дистанционных учебных курсов. </a:t>
            </a:r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Количество записывающихся на курс слушателей не ограничено, курс является общедоступным (</a:t>
            </a:r>
            <a:r>
              <a:rPr lang="ru-RU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Massive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Аудиторию таких курсов обычно составляют несколько сотен человек, но есть курсы, набирающие свыше 100 тыс. слушателей. </a:t>
            </a:r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Материалы курса могут использоваться всеми желающими. Строго говоря, открытый (</a:t>
            </a:r>
            <a:r>
              <a:rPr lang="ru-RU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курс должен МУК (массовый учебный курс) — воспроизведение на кириллице звучания англоязычной аббревиатуры. Внедрение цифровых технологий в образовательный процесс — современное состояние допускать повторное использование его материалов, давать возможность редактирования, разрешать объединение с другими курсами, переделку и свободное распространение своих материалов. Владельцы платформ, на которых размещают </a:t>
            </a:r>
            <a:r>
              <a:rPr lang="ru-RU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МУКи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этого не позволяют. Здесь слово «открытый» означает, что на курс может бесплатно записаться любой пользователь Интернета, независимо от возраста, дохода, вероисповедания, знания языка и уровня образовательной подготовки. </a:t>
            </a:r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Курс использует дистанционные образовательные технологии и для его изучения учащимся/преподавателям нужен доступ в Интернет (</a:t>
            </a:r>
            <a:r>
              <a:rPr lang="ru-RU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оnline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Курс может использовать (вместе или порознь) и другие возможные формы очной и заочной учебной работы, однако на практике их набор ограничен доступными интернет-сервисами. Изучение курса является отдельным законченным учебным мероприятием (</a:t>
            </a:r>
            <a:r>
              <a:rPr lang="ru-RU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Course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Он включает явное описание ожидаемых образовательных результатов, материалы и инструменты для учебной работы, инструменты и процедуры итогового оценивания слушателей, а также их сертификацию (обычно за отдельную плату). Имеется несколько разновидностей </a:t>
            </a:r>
            <a:r>
              <a:rPr lang="ru-RU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МУКов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основные из них — </a:t>
            </a:r>
            <a:r>
              <a:rPr lang="ru-RU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xMOOCs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cMOOCs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588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4D8314D-2944-495F-9CD2-AE04B5015DD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23" y="413020"/>
            <a:ext cx="9906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8A94A8-3258-4B53-8210-AF6772AC56FE}"/>
              </a:ext>
            </a:extLst>
          </p:cNvPr>
          <p:cNvSpPr txBox="1"/>
          <p:nvPr/>
        </p:nvSpPr>
        <p:spPr>
          <a:xfrm>
            <a:off x="-6350" y="175396"/>
            <a:ext cx="10488173" cy="699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Разработчики </a:t>
            </a:r>
            <a:r>
              <a:rPr lang="ru-RU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МУКов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придерживались </a:t>
            </a:r>
            <a:r>
              <a:rPr lang="ru-RU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знаниевой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парадигмы организации учебного процесса (изложение преподавателем нового материала, его закрепление, контрольные вопросы и т.п.). Они полагаются прежде всего на потенциал сетевого взаимодействия слушателей, на их взаимную поддержку, пытаются в полной мере использовать феномен взаимного обучения, опираясь на общение слушателей в сети. Работа с </a:t>
            </a:r>
            <a:r>
              <a:rPr lang="ru-RU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МУКами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требует, чтобы у слушателей курса была сформирована способность к самостоятельной учебной работе. Среди образовательных онлайн-площадок, которые предлагают </a:t>
            </a:r>
            <a:r>
              <a:rPr lang="ru-RU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МУКи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России и Казахстане, выделяется образовательная платформа «Открытое образование». На ней собраны массовые онлайн-курсы ведущих российских вузов. Цель ее создателей — предоставить всем желающим возможность бесплатно записаться на онлайн-курсы, подготовленные в ведущих университетах России и Казахстана, а также зачесть результаты этого обучения в своем университете. Будучи инициативным проектом десяти ведущих российских университетов, платформа «Открытое образование» предлагает своим подписчикам более 250 учебных курсов по разным темам. На отечественном рынке учебных онлайн-курсов много лет присутствует </a:t>
            </a:r>
            <a:r>
              <a:rPr lang="ru-RU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Универсариум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сетевая площадка, предоставляющая бесплатную предпрофильную подготовку и целевое профильное обучение конечным потребителям образовательных услуг с использованием </a:t>
            </a:r>
            <a:r>
              <a:rPr lang="ru-RU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МУКов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2019 г. на этой площадке зарегистрировано более 1,5 млн слушателей, которым доступны 175 курсов по 19 предметным областям, включая робототехнику, нанотехнологии, антикризисное управление и др. Более четырехсот курсов размещено на сайте компании </a:t>
            </a:r>
            <a:r>
              <a:rPr lang="ru-RU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Stepik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Она предоставляет пользователям образовательную платформу и конструктор онлайн-курсов, сотрудничает с авторами MOOC, участвуют в проведении олимпиад и программ переподготовки персонала. Первые учебные материалы были размещены на ее платформе в 2013 г. Сегодня на ней есть курсы по программированию, информатике, математике, статистике и анализу данных, биологии и биоинформатике. </a:t>
            </a:r>
            <a:r>
              <a:rPr lang="ru-RU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Stepik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разрабатывает алгоритмы адаптивного обучения.</a:t>
            </a:r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679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4D8314D-2944-495F-9CD2-AE04B5015DD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0" y="428625"/>
            <a:ext cx="9906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58A08D-B1E4-49E0-8AE0-BDA6BFF52582}"/>
              </a:ext>
            </a:extLst>
          </p:cNvPr>
          <p:cNvSpPr txBox="1"/>
          <p:nvPr/>
        </p:nvSpPr>
        <p:spPr>
          <a:xfrm>
            <a:off x="0" y="134272"/>
            <a:ext cx="11042650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Недавно начала действовать платформа дополнительного профессионального онлайн-образования </a:t>
            </a:r>
            <a:r>
              <a:rPr lang="ru-RU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OpenProfession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которая предоставляет доступ к </a:t>
            </a:r>
            <a:r>
              <a:rPr lang="ru-RU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МУКам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разработанным в ведущих вузах России и компаниях лидерах современной индустрии. Проект, по замыслу авторов, должен облегчить получение качественного образования гражданам разного возраста и социального положения, благодаря применяемым современным информационным технологиям и интеграции всех онлайн-платформ. Обучаемым предлагается смотреть </a:t>
            </a:r>
            <a:r>
              <a:rPr lang="ru-RU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видеолекции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участвовать в вебинарах, получать персональные онлайн-консультации менторов, сдавать по итогам обучения экзамены с использованием технологий подтверждения личности и сразу получать дипломы и сертификаты с записью в </a:t>
            </a:r>
            <a:r>
              <a:rPr lang="ru-RU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блокчейн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Пытаясь осмыслить цифровые нововведения в сфере образования, полезно поискать их аналоги в прошлом. Прямым аналогом </a:t>
            </a:r>
            <a:r>
              <a:rPr lang="ru-RU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МУКа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выступает бумажный учебник, самоучитель или книга на тему «Починить телевизор очень просто». МУК типа </a:t>
            </a:r>
            <a:r>
              <a:rPr lang="ru-RU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хMOOC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похож на открытые лекции, которые полвека назад транслировало учебное телевидение. Некоторые сравнивают появление открытых онлайн-курсов с переходом от переписывания книг в средневековых монастырях к их массовому тиражированию на печатном станке. Главные отличия </a:t>
            </a:r>
            <a:r>
              <a:rPr lang="ru-RU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МУКов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от самоучителей и бесплатно распространяемой литературы в прошлом связаны с тем, что они размещены в Интернете и поэтому действительно общедоступны. Кроме этого, они широко используют мультимедийные материалы (видео, анимацию, звук, онлайн-тренажеры, симуляторы и т.п.), что выгодно отличает их от бумажных изданий прошлого. Распространенные </a:t>
            </a:r>
            <a:r>
              <a:rPr lang="ru-RU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МУКи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обычно включают в себя видеозаписи лекций. Поэтому МУК можно сравнить и с учебным фильмом, а позднее — с видеофильмом. Здесь есть и уверенный голос диктора, и музыкальное сопровождение, и хорошо продуманный видеоряд. Видеомагнитофон позволял в любой момент останавливать просмотр, неоднократно воспроизводить отдельные фрагменты и т.п. То же самое можно сделать и при изучении </a:t>
            </a:r>
            <a:r>
              <a:rPr lang="ru-RU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МУКа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Интернет-опрос слушателей одного из курсов на платформе </a:t>
            </a:r>
            <a:r>
              <a:rPr lang="ru-RU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EdX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показал, что возможность нажать клавишу «пауза» и просмотреть видеофрагмент несколько раз воспринимается ими как одно из основных преимуществ онлайн-курса перед традиционной лекцией. Министры образования на Международной конференции по ИКТ в образовании (2015 г.), декларировали: «Мы признаем преимущества, которые учащиеся, образовательные организации, системы образования и общество в целом могут получить от распространения хорошо подготовленных интернет-курсов.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594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4D8314D-2944-495F-9CD2-AE04B5015DD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23" y="413020"/>
            <a:ext cx="9906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F851B3-279D-4135-8DA2-A7C5EC41321D}"/>
              </a:ext>
            </a:extLst>
          </p:cNvPr>
          <p:cNvSpPr txBox="1"/>
          <p:nvPr/>
        </p:nvSpPr>
        <p:spPr>
          <a:xfrm>
            <a:off x="19050" y="186210"/>
            <a:ext cx="10481823" cy="7190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Онлайн-обучение (в том числе проводимое в форме </a:t>
            </a:r>
            <a:r>
              <a:rPr lang="ru-RU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МУКа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может открыть новые возможности для послевузовского образования и для непрерывного образования каждого на протяжении всей его жизни. Мы рекомендуем правительствам и другим заинтересованным сторонам учитывать и использовать инновационные возможности, которые несет с собой интернет-обучение» [</a:t>
            </a:r>
            <a:r>
              <a:rPr lang="ru-RU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Qingdao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declaration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..., 2015]. Разработка </a:t>
            </a:r>
            <a:r>
              <a:rPr lang="ru-RU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МУКов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как и разработка традиционных учебников, — трудоемкий и длительный процесс, который требует привлечения специалистов высшей квалификации. Очень часто </a:t>
            </a:r>
            <a:r>
              <a:rPr lang="ru-RU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МУКи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готовят на основе имеющихся учебников. Как и традиционные учебники, </a:t>
            </a:r>
            <a:r>
              <a:rPr lang="ru-RU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МУКи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бывают более или менее качественными. Рассмотрим подробнее основные причины, которые активизируют внимание к онлайн-курсам, — выделение средств на подготовку учебных материалов в сетевом формате. Снижение стоимости образования Рост числа людей, стремящихся получить профессиональное образование, и ограниченность ресурсов на их подготовку стимулируют поиск возможностей снижения стоимости обучения. Как готовить бакалавров и магистров «числом поболее, ценою подешевле»? Многие рассматривают МУК в качестве инструмента повышения доступности (удешевления) профессионального образования в развивающихся странах. Примером может служить академия ALISON (</a:t>
            </a:r>
            <a:r>
              <a:rPr lang="ru-RU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Advance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Learning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Interactive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Systems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Online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которая действует в Ирландии. Академия дает своим слушателям возможность получить базовое образование и профессиональные навыки. Акцент делается на подготовке и сертификации специалистов по тем профессиям, которые востребованы сегодня на рынке. ALISON — самый крупный поставщик </a:t>
            </a:r>
            <a:r>
              <a:rPr lang="ru-RU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МУКов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пределами США. Большинство слушателей академии (а это свыше 3 млн человек) живут в развивающихся странах и поступают на эти курсы в надежде по их окончании найти квалифицированную работу. Установив тесные связи с издательствами, рекрутинговыми агентствами и бизнесом, ALISON оперативно разрабатывает (опираясь в том числе на открытые образовательные ресурсы и </a:t>
            </a:r>
            <a:r>
              <a:rPr lang="ru-RU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МУКи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программы подготовки специалистов и необходимые аттестационные процедуры. Выдаваемые академией сертификаты признаются бизнес-сообществом и помогают окончившим академию найти хорошо оплачиваемую работу</a:t>
            </a:r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398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4D8314D-2944-495F-9CD2-AE04B5015DD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450" y="200025"/>
            <a:ext cx="9906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600482-6EE9-4AD5-BE74-BB055A48FC1F}"/>
              </a:ext>
            </a:extLst>
          </p:cNvPr>
          <p:cNvSpPr txBox="1"/>
          <p:nvPr/>
        </p:nvSpPr>
        <p:spPr>
          <a:xfrm>
            <a:off x="8375650" y="2069068"/>
            <a:ext cx="3553973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Несбывшиеся ожидания </a:t>
            </a:r>
          </a:p>
          <a:p>
            <a:pPr algn="ctr"/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онлайн-курсов</a:t>
            </a:r>
          </a:p>
          <a:p>
            <a:pPr algn="ctr"/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появлением МУК онлайн-курсы, которые до этого рассматривались как инструмент заочного образования, стали обсуждать как новое педагогическое средство, которое может кардинально изменить традиционный процесс. Изменение ожиданий от </a:t>
            </a:r>
            <a:r>
              <a:rPr lang="ru-RU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МУКов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момента их появления до превращения в массовую практику в США хорошо иллюстрирует цикл продвижения новых технологий (</a:t>
            </a:r>
            <a:r>
              <a:rPr lang="ru-RU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Gartner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Hype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Cycle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цикл «облапошивания потребителей» </a:t>
            </a:r>
            <a:r>
              <a:rPr lang="ru-RU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Гартнера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8A1AE6F-33C0-432E-BD45-3BB4AD83AE0D}"/>
              </a:ext>
            </a:extLst>
          </p:cNvPr>
          <p:cNvPicPr/>
          <p:nvPr/>
        </p:nvPicPr>
        <p:blipFill rotWithShape="1">
          <a:blip r:embed="rId3"/>
          <a:srcRect l="37360" t="18529" r="37466" b="22463"/>
          <a:stretch/>
        </p:blipFill>
        <p:spPr bwMode="auto">
          <a:xfrm>
            <a:off x="0" y="15860"/>
            <a:ext cx="8375650" cy="75469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02542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4D8314D-2944-495F-9CD2-AE04B5015DD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050" y="200025"/>
            <a:ext cx="9906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02A560-EEF1-456E-84D6-35544DF8D10B}"/>
              </a:ext>
            </a:extLst>
          </p:cNvPr>
          <p:cNvSpPr txBox="1"/>
          <p:nvPr/>
        </p:nvSpPr>
        <p:spPr>
          <a:xfrm>
            <a:off x="7311062" y="1022350"/>
            <a:ext cx="4487238" cy="6597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предлагающие </a:t>
            </a:r>
            <a:r>
              <a:rPr lang="ru-RU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МУКи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платформы онлайн обучения оказываются между традиционными издательствами, которые выпускают учебную литературу, и университетами, которые перевели студентов заочной формы обучения на онлайн-курсы. Университеты тоже меняются; возникают новые формы организации учебной работы, которые не только используют Интернет и нацелены на глубокое освоение современных профессий. Примером может служить недавно появившийся онлайн-университет </a:t>
            </a:r>
            <a:r>
              <a:rPr lang="ru-RU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Geek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который основала компания Mail.ru, используя подходы ведущих учебных центров США. Его главная особенность в том, что всем, кто его успешно окончил, университет гарантирует трудоустройство. В какой мере </a:t>
            </a:r>
            <a:r>
              <a:rPr lang="ru-RU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МУКи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смогут кооперироваться или конкурировать с такими университетами, покажет будущее</a:t>
            </a:r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023D6A-FF1F-41E8-864B-67262425440D}"/>
              </a:ext>
            </a:extLst>
          </p:cNvPr>
          <p:cNvPicPr/>
          <p:nvPr/>
        </p:nvPicPr>
        <p:blipFill rotWithShape="1">
          <a:blip r:embed="rId3"/>
          <a:srcRect l="36397" t="27651" r="37627" b="40137"/>
          <a:stretch/>
        </p:blipFill>
        <p:spPr bwMode="auto">
          <a:xfrm>
            <a:off x="-19050" y="0"/>
            <a:ext cx="7175500" cy="7562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492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4D8314D-2944-495F-9CD2-AE04B5015DD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23" y="413020"/>
            <a:ext cx="9906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8CEE1F-F645-414B-97D9-9A97061AD348}"/>
              </a:ext>
            </a:extLst>
          </p:cNvPr>
          <p:cNvSpPr txBox="1"/>
          <p:nvPr/>
        </p:nvSpPr>
        <p:spPr>
          <a:xfrm>
            <a:off x="298450" y="580548"/>
            <a:ext cx="10356850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Культурный аспект </a:t>
            </a:r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Жизнь в условиях развитой цифровой культуры означает, что я могу легко перемещаться между различными цифровыми системами и средами, работать и учиться в разных контекстах. Так, мне известна разница между использованием </a:t>
            </a:r>
            <a:r>
              <a:rPr lang="ru-RU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Facebook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личных целях (для расширения моих социальных связей) и в учебной работе (при изучении курса). Я знаю об этикете (нормах и правилах). Мне известно, как его соблюдать в разных ситуациях, и как соблюдение или несоблюдение этикета может повлиять на мою учебную работу. </a:t>
            </a:r>
          </a:p>
          <a:p>
            <a:pPr algn="just"/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Когнитивный аспект </a:t>
            </a:r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стараюсь овладеть способами работы с информацией, практическими инструментами и технологиями — в том числе специализированными, которые относятся к отдельным предметным областям, а также </a:t>
            </a:r>
            <a:r>
              <a:rPr lang="ru-RU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общепользовательскими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которыми должен владеть каждый грамотный человек. Это важно для моего развития и становления как полноценной личности. Я буду расширять свою цифровую грамотность, работая в разных операционных системах, с различными программами. </a:t>
            </a:r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Восемь аспектов цифровой грамотности учащихся </a:t>
            </a:r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Аспект: уверенность при использовании ЦТ </a:t>
            </a:r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Коммуникативный аспект </a:t>
            </a:r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Творческий аспект </a:t>
            </a:r>
            <a:r>
              <a:rPr lang="ru-RU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аспект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Социальный аспект </a:t>
            </a:r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Когнитивный аспект </a:t>
            </a:r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Культурный аспект </a:t>
            </a:r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Конструктивный аспект </a:t>
            </a:r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Критический </a:t>
            </a:r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72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4D8314D-2944-495F-9CD2-AE04B5015DD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23" y="413020"/>
            <a:ext cx="9906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C83D15-6A2A-4110-BEFE-F43717DE4F43}"/>
              </a:ext>
            </a:extLst>
          </p:cNvPr>
          <p:cNvPicPr/>
          <p:nvPr/>
        </p:nvPicPr>
        <p:blipFill rotWithShape="1">
          <a:blip r:embed="rId3"/>
          <a:srcRect l="36558" t="29076" r="36986" b="25028"/>
          <a:stretch/>
        </p:blipFill>
        <p:spPr bwMode="auto">
          <a:xfrm>
            <a:off x="0" y="276225"/>
            <a:ext cx="10356850" cy="7286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797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741611" y="6219825"/>
            <a:ext cx="7315200" cy="2954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gaini.mukhanova@atso.kz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58C529-D908-4305-A595-3C6709A60D65}"/>
              </a:ext>
            </a:extLst>
          </p:cNvPr>
          <p:cNvSpPr txBox="1"/>
          <p:nvPr/>
        </p:nvSpPr>
        <p:spPr>
          <a:xfrm>
            <a:off x="3204149" y="504825"/>
            <a:ext cx="86136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Онлайн-заседание Учебно-методического объединения РУМС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«Трансформация образования: методики, парадигмы и перспективы»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FFBAE6-5B6B-4002-B769-1DC77DF23E5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1" y="352425"/>
            <a:ext cx="1790700" cy="178371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5721EE-51FE-41E6-8D79-78DFA81F84FE}"/>
              </a:ext>
            </a:extLst>
          </p:cNvPr>
          <p:cNvSpPr txBox="1"/>
          <p:nvPr/>
        </p:nvSpPr>
        <p:spPr>
          <a:xfrm>
            <a:off x="1365250" y="3080951"/>
            <a:ext cx="9063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948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772230" y="5987091"/>
            <a:ext cx="1956066" cy="436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3761" y="1"/>
            <a:ext cx="12179300" cy="7562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9050" y="352425"/>
            <a:ext cx="107108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85" dirty="0"/>
              <a:t>Назначенное </a:t>
            </a:r>
            <a:r>
              <a:rPr spc="-160" dirty="0" err="1"/>
              <a:t>время</a:t>
            </a:r>
            <a:r>
              <a:rPr spc="-240" dirty="0"/>
              <a:t> </a:t>
            </a:r>
            <a:r>
              <a:rPr spc="-155" dirty="0" err="1"/>
              <a:t>пр</a:t>
            </a:r>
            <a:r>
              <a:rPr lang="ru-RU" spc="-155" dirty="0"/>
              <a:t>и</a:t>
            </a:r>
            <a:r>
              <a:rPr spc="-155" dirty="0" err="1"/>
              <a:t>шло</a:t>
            </a:r>
            <a:endParaRPr spc="-155" dirty="0"/>
          </a:p>
          <a:p>
            <a:pPr marL="12700">
              <a:lnSpc>
                <a:spcPct val="100000"/>
              </a:lnSpc>
            </a:pPr>
            <a:r>
              <a:rPr spc="-100" dirty="0"/>
              <a:t>- </a:t>
            </a:r>
            <a:r>
              <a:rPr spc="-145" dirty="0"/>
              <a:t>пора</a:t>
            </a:r>
            <a:r>
              <a:rPr spc="-280" dirty="0"/>
              <a:t> </a:t>
            </a:r>
            <a:r>
              <a:rPr spc="-200" dirty="0"/>
              <a:t>действовать</a:t>
            </a:r>
          </a:p>
        </p:txBody>
      </p:sp>
      <p:sp>
        <p:nvSpPr>
          <p:cNvPr id="7" name="object 7"/>
          <p:cNvSpPr/>
          <p:nvPr/>
        </p:nvSpPr>
        <p:spPr>
          <a:xfrm>
            <a:off x="6707084" y="1343025"/>
            <a:ext cx="5473065" cy="5498642"/>
          </a:xfrm>
          <a:custGeom>
            <a:avLst/>
            <a:gdLst/>
            <a:ahLst/>
            <a:cxnLst/>
            <a:rect l="l" t="t" r="r" b="b"/>
            <a:pathLst>
              <a:path w="5473065" h="6261100">
                <a:moveTo>
                  <a:pt x="3604674" y="12699"/>
                </a:moveTo>
                <a:lnTo>
                  <a:pt x="2962453" y="12699"/>
                </a:lnTo>
                <a:lnTo>
                  <a:pt x="3009636" y="0"/>
                </a:lnTo>
                <a:lnTo>
                  <a:pt x="3553844" y="0"/>
                </a:lnTo>
                <a:lnTo>
                  <a:pt x="3604674" y="12699"/>
                </a:lnTo>
                <a:close/>
              </a:path>
              <a:path w="5473065" h="6261100">
                <a:moveTo>
                  <a:pt x="3805715" y="38099"/>
                </a:moveTo>
                <a:lnTo>
                  <a:pt x="2775716" y="38099"/>
                </a:lnTo>
                <a:lnTo>
                  <a:pt x="2822091" y="25399"/>
                </a:lnTo>
                <a:lnTo>
                  <a:pt x="2868676" y="25399"/>
                </a:lnTo>
                <a:lnTo>
                  <a:pt x="2915464" y="12699"/>
                </a:lnTo>
                <a:lnTo>
                  <a:pt x="3705662" y="12699"/>
                </a:lnTo>
                <a:lnTo>
                  <a:pt x="3805715" y="38099"/>
                </a:lnTo>
                <a:close/>
              </a:path>
              <a:path w="5473065" h="6261100">
                <a:moveTo>
                  <a:pt x="3953939" y="63499"/>
                </a:moveTo>
                <a:lnTo>
                  <a:pt x="2637891" y="63499"/>
                </a:lnTo>
                <a:lnTo>
                  <a:pt x="2729554" y="38099"/>
                </a:lnTo>
                <a:lnTo>
                  <a:pt x="3855376" y="38099"/>
                </a:lnTo>
                <a:lnTo>
                  <a:pt x="3953939" y="63499"/>
                </a:lnTo>
                <a:close/>
              </a:path>
              <a:path w="5473065" h="6261100">
                <a:moveTo>
                  <a:pt x="4711825" y="6261099"/>
                </a:moveTo>
                <a:lnTo>
                  <a:pt x="1881305" y="6261099"/>
                </a:lnTo>
                <a:lnTo>
                  <a:pt x="1725224" y="6184899"/>
                </a:lnTo>
                <a:lnTo>
                  <a:pt x="1683179" y="6159499"/>
                </a:lnTo>
                <a:lnTo>
                  <a:pt x="1641511" y="6146799"/>
                </a:lnTo>
                <a:lnTo>
                  <a:pt x="1559331" y="6095999"/>
                </a:lnTo>
                <a:lnTo>
                  <a:pt x="1439031" y="6019799"/>
                </a:lnTo>
                <a:lnTo>
                  <a:pt x="1399746" y="5981699"/>
                </a:lnTo>
                <a:lnTo>
                  <a:pt x="1360878" y="5956299"/>
                </a:lnTo>
                <a:lnTo>
                  <a:pt x="1284416" y="5905499"/>
                </a:lnTo>
                <a:lnTo>
                  <a:pt x="1246833" y="5867399"/>
                </a:lnTo>
                <a:lnTo>
                  <a:pt x="1172991" y="5816599"/>
                </a:lnTo>
                <a:lnTo>
                  <a:pt x="1136744" y="5778499"/>
                </a:lnTo>
                <a:lnTo>
                  <a:pt x="1100954" y="5753099"/>
                </a:lnTo>
                <a:lnTo>
                  <a:pt x="1065625" y="5714999"/>
                </a:lnTo>
                <a:lnTo>
                  <a:pt x="1030765" y="5689599"/>
                </a:lnTo>
                <a:lnTo>
                  <a:pt x="996379" y="5651499"/>
                </a:lnTo>
                <a:lnTo>
                  <a:pt x="962471" y="5613399"/>
                </a:lnTo>
                <a:lnTo>
                  <a:pt x="929049" y="5587999"/>
                </a:lnTo>
                <a:lnTo>
                  <a:pt x="896117" y="5549899"/>
                </a:lnTo>
                <a:lnTo>
                  <a:pt x="863682" y="5511799"/>
                </a:lnTo>
                <a:lnTo>
                  <a:pt x="831749" y="5473699"/>
                </a:lnTo>
                <a:lnTo>
                  <a:pt x="800323" y="5448299"/>
                </a:lnTo>
                <a:lnTo>
                  <a:pt x="769411" y="5410199"/>
                </a:lnTo>
                <a:lnTo>
                  <a:pt x="739017" y="5372099"/>
                </a:lnTo>
                <a:lnTo>
                  <a:pt x="709148" y="5333999"/>
                </a:lnTo>
                <a:lnTo>
                  <a:pt x="679810" y="5295899"/>
                </a:lnTo>
                <a:lnTo>
                  <a:pt x="651008" y="5257799"/>
                </a:lnTo>
                <a:lnTo>
                  <a:pt x="622747" y="5219699"/>
                </a:lnTo>
                <a:lnTo>
                  <a:pt x="595033" y="5181599"/>
                </a:lnTo>
                <a:lnTo>
                  <a:pt x="567873" y="5143499"/>
                </a:lnTo>
                <a:lnTo>
                  <a:pt x="541271" y="5105399"/>
                </a:lnTo>
                <a:lnTo>
                  <a:pt x="515234" y="5054599"/>
                </a:lnTo>
                <a:lnTo>
                  <a:pt x="489767" y="5016499"/>
                </a:lnTo>
                <a:lnTo>
                  <a:pt x="464875" y="4978399"/>
                </a:lnTo>
                <a:lnTo>
                  <a:pt x="440565" y="4940299"/>
                </a:lnTo>
                <a:lnTo>
                  <a:pt x="416841" y="4902199"/>
                </a:lnTo>
                <a:lnTo>
                  <a:pt x="393711" y="4851399"/>
                </a:lnTo>
                <a:lnTo>
                  <a:pt x="371178" y="4813299"/>
                </a:lnTo>
                <a:lnTo>
                  <a:pt x="349250" y="4762499"/>
                </a:lnTo>
                <a:lnTo>
                  <a:pt x="327932" y="4724399"/>
                </a:lnTo>
                <a:lnTo>
                  <a:pt x="307228" y="4686299"/>
                </a:lnTo>
                <a:lnTo>
                  <a:pt x="287146" y="4635499"/>
                </a:lnTo>
                <a:lnTo>
                  <a:pt x="267691" y="4597399"/>
                </a:lnTo>
                <a:lnTo>
                  <a:pt x="248868" y="4546599"/>
                </a:lnTo>
                <a:lnTo>
                  <a:pt x="230683" y="4508499"/>
                </a:lnTo>
                <a:lnTo>
                  <a:pt x="213141" y="4457699"/>
                </a:lnTo>
                <a:lnTo>
                  <a:pt x="196249" y="4419599"/>
                </a:lnTo>
                <a:lnTo>
                  <a:pt x="180012" y="4368799"/>
                </a:lnTo>
                <a:lnTo>
                  <a:pt x="164436" y="4317999"/>
                </a:lnTo>
                <a:lnTo>
                  <a:pt x="149526" y="4279899"/>
                </a:lnTo>
                <a:lnTo>
                  <a:pt x="135288" y="4229099"/>
                </a:lnTo>
                <a:lnTo>
                  <a:pt x="121728" y="4178299"/>
                </a:lnTo>
                <a:lnTo>
                  <a:pt x="108852" y="4127499"/>
                </a:lnTo>
                <a:lnTo>
                  <a:pt x="96664" y="4089399"/>
                </a:lnTo>
                <a:lnTo>
                  <a:pt x="85171" y="4038599"/>
                </a:lnTo>
                <a:lnTo>
                  <a:pt x="74379" y="3987799"/>
                </a:lnTo>
                <a:lnTo>
                  <a:pt x="64292" y="3936999"/>
                </a:lnTo>
                <a:lnTo>
                  <a:pt x="54918" y="3898899"/>
                </a:lnTo>
                <a:lnTo>
                  <a:pt x="46260" y="3848099"/>
                </a:lnTo>
                <a:lnTo>
                  <a:pt x="38326" y="3797299"/>
                </a:lnTo>
                <a:lnTo>
                  <a:pt x="31120" y="3746499"/>
                </a:lnTo>
                <a:lnTo>
                  <a:pt x="24649" y="3695699"/>
                </a:lnTo>
                <a:lnTo>
                  <a:pt x="18918" y="3644899"/>
                </a:lnTo>
                <a:lnTo>
                  <a:pt x="13933" y="3594099"/>
                </a:lnTo>
                <a:lnTo>
                  <a:pt x="9699" y="3543299"/>
                </a:lnTo>
                <a:lnTo>
                  <a:pt x="6222" y="3492499"/>
                </a:lnTo>
                <a:lnTo>
                  <a:pt x="3508" y="3441699"/>
                </a:lnTo>
                <a:lnTo>
                  <a:pt x="1563" y="3390899"/>
                </a:lnTo>
                <a:lnTo>
                  <a:pt x="391" y="3340099"/>
                </a:lnTo>
                <a:lnTo>
                  <a:pt x="0" y="3289299"/>
                </a:lnTo>
                <a:lnTo>
                  <a:pt x="345" y="3238499"/>
                </a:lnTo>
                <a:lnTo>
                  <a:pt x="1380" y="3187699"/>
                </a:lnTo>
                <a:lnTo>
                  <a:pt x="3099" y="3149599"/>
                </a:lnTo>
                <a:lnTo>
                  <a:pt x="5497" y="3098799"/>
                </a:lnTo>
                <a:lnTo>
                  <a:pt x="8570" y="3047999"/>
                </a:lnTo>
                <a:lnTo>
                  <a:pt x="12313" y="2997199"/>
                </a:lnTo>
                <a:lnTo>
                  <a:pt x="16722" y="2959099"/>
                </a:lnTo>
                <a:lnTo>
                  <a:pt x="21791" y="2908299"/>
                </a:lnTo>
                <a:lnTo>
                  <a:pt x="27515" y="2857499"/>
                </a:lnTo>
                <a:lnTo>
                  <a:pt x="33891" y="2819399"/>
                </a:lnTo>
                <a:lnTo>
                  <a:pt x="40914" y="2768599"/>
                </a:lnTo>
                <a:lnTo>
                  <a:pt x="48578" y="2717799"/>
                </a:lnTo>
                <a:lnTo>
                  <a:pt x="56879" y="2679699"/>
                </a:lnTo>
                <a:lnTo>
                  <a:pt x="65813" y="2628899"/>
                </a:lnTo>
                <a:lnTo>
                  <a:pt x="75374" y="2590799"/>
                </a:lnTo>
                <a:lnTo>
                  <a:pt x="85559" y="2539999"/>
                </a:lnTo>
                <a:lnTo>
                  <a:pt x="96361" y="2501899"/>
                </a:lnTo>
                <a:lnTo>
                  <a:pt x="107777" y="2451099"/>
                </a:lnTo>
                <a:lnTo>
                  <a:pt x="119802" y="2400299"/>
                </a:lnTo>
                <a:lnTo>
                  <a:pt x="132431" y="2362199"/>
                </a:lnTo>
                <a:lnTo>
                  <a:pt x="145660" y="2324099"/>
                </a:lnTo>
                <a:lnTo>
                  <a:pt x="159483" y="2273299"/>
                </a:lnTo>
                <a:lnTo>
                  <a:pt x="173896" y="2235199"/>
                </a:lnTo>
                <a:lnTo>
                  <a:pt x="188895" y="2184399"/>
                </a:lnTo>
                <a:lnTo>
                  <a:pt x="204474" y="2146299"/>
                </a:lnTo>
                <a:lnTo>
                  <a:pt x="220629" y="2108199"/>
                </a:lnTo>
                <a:lnTo>
                  <a:pt x="237356" y="2057399"/>
                </a:lnTo>
                <a:lnTo>
                  <a:pt x="254649" y="2019299"/>
                </a:lnTo>
                <a:lnTo>
                  <a:pt x="272503" y="1981199"/>
                </a:lnTo>
                <a:lnTo>
                  <a:pt x="290915" y="1930399"/>
                </a:lnTo>
                <a:lnTo>
                  <a:pt x="309879" y="1892299"/>
                </a:lnTo>
                <a:lnTo>
                  <a:pt x="329391" y="1854199"/>
                </a:lnTo>
                <a:lnTo>
                  <a:pt x="349446" y="1816099"/>
                </a:lnTo>
                <a:lnTo>
                  <a:pt x="370039" y="1765299"/>
                </a:lnTo>
                <a:lnTo>
                  <a:pt x="391166" y="1727199"/>
                </a:lnTo>
                <a:lnTo>
                  <a:pt x="412822" y="1689099"/>
                </a:lnTo>
                <a:lnTo>
                  <a:pt x="435001" y="1650999"/>
                </a:lnTo>
                <a:lnTo>
                  <a:pt x="457701" y="1612899"/>
                </a:lnTo>
                <a:lnTo>
                  <a:pt x="480915" y="1574799"/>
                </a:lnTo>
                <a:lnTo>
                  <a:pt x="504639" y="1536699"/>
                </a:lnTo>
                <a:lnTo>
                  <a:pt x="528869" y="1498599"/>
                </a:lnTo>
                <a:lnTo>
                  <a:pt x="553599" y="1460499"/>
                </a:lnTo>
                <a:lnTo>
                  <a:pt x="578825" y="1422399"/>
                </a:lnTo>
                <a:lnTo>
                  <a:pt x="604542" y="1384299"/>
                </a:lnTo>
                <a:lnTo>
                  <a:pt x="630746" y="1346199"/>
                </a:lnTo>
                <a:lnTo>
                  <a:pt x="657432" y="1320799"/>
                </a:lnTo>
                <a:lnTo>
                  <a:pt x="684595" y="1282699"/>
                </a:lnTo>
                <a:lnTo>
                  <a:pt x="712230" y="1244599"/>
                </a:lnTo>
                <a:lnTo>
                  <a:pt x="740333" y="1206499"/>
                </a:lnTo>
                <a:lnTo>
                  <a:pt x="768899" y="1168399"/>
                </a:lnTo>
                <a:lnTo>
                  <a:pt x="797924" y="1142999"/>
                </a:lnTo>
                <a:lnTo>
                  <a:pt x="827402" y="1104899"/>
                </a:lnTo>
                <a:lnTo>
                  <a:pt x="857329" y="1066799"/>
                </a:lnTo>
                <a:lnTo>
                  <a:pt x="887700" y="1041399"/>
                </a:lnTo>
                <a:lnTo>
                  <a:pt x="918511" y="1003299"/>
                </a:lnTo>
                <a:lnTo>
                  <a:pt x="949756" y="977899"/>
                </a:lnTo>
                <a:lnTo>
                  <a:pt x="981432" y="939799"/>
                </a:lnTo>
                <a:lnTo>
                  <a:pt x="1013533" y="914399"/>
                </a:lnTo>
                <a:lnTo>
                  <a:pt x="1046054" y="876299"/>
                </a:lnTo>
                <a:lnTo>
                  <a:pt x="1112341" y="825499"/>
                </a:lnTo>
                <a:lnTo>
                  <a:pt x="1146097" y="787399"/>
                </a:lnTo>
                <a:lnTo>
                  <a:pt x="1180254" y="761999"/>
                </a:lnTo>
                <a:lnTo>
                  <a:pt x="1249756" y="711199"/>
                </a:lnTo>
                <a:lnTo>
                  <a:pt x="1285091" y="673099"/>
                </a:lnTo>
                <a:lnTo>
                  <a:pt x="1320809" y="647699"/>
                </a:lnTo>
                <a:lnTo>
                  <a:pt x="1393375" y="596899"/>
                </a:lnTo>
                <a:lnTo>
                  <a:pt x="1467417" y="546099"/>
                </a:lnTo>
                <a:lnTo>
                  <a:pt x="1581164" y="469899"/>
                </a:lnTo>
                <a:lnTo>
                  <a:pt x="1619778" y="457199"/>
                </a:lnTo>
                <a:lnTo>
                  <a:pt x="1737642" y="380999"/>
                </a:lnTo>
                <a:lnTo>
                  <a:pt x="1777590" y="368299"/>
                </a:lnTo>
                <a:lnTo>
                  <a:pt x="1858447" y="317499"/>
                </a:lnTo>
                <a:lnTo>
                  <a:pt x="1899346" y="304799"/>
                </a:lnTo>
                <a:lnTo>
                  <a:pt x="1940553" y="279399"/>
                </a:lnTo>
                <a:lnTo>
                  <a:pt x="2023872" y="253999"/>
                </a:lnTo>
                <a:lnTo>
                  <a:pt x="2065974" y="228599"/>
                </a:lnTo>
                <a:lnTo>
                  <a:pt x="2151041" y="203199"/>
                </a:lnTo>
                <a:lnTo>
                  <a:pt x="2193997" y="177799"/>
                </a:lnTo>
                <a:lnTo>
                  <a:pt x="2592398" y="63499"/>
                </a:lnTo>
                <a:lnTo>
                  <a:pt x="4002829" y="63499"/>
                </a:lnTo>
                <a:lnTo>
                  <a:pt x="4243128" y="126999"/>
                </a:lnTo>
                <a:lnTo>
                  <a:pt x="4290317" y="152399"/>
                </a:lnTo>
                <a:lnTo>
                  <a:pt x="4430037" y="190499"/>
                </a:lnTo>
                <a:lnTo>
                  <a:pt x="4475976" y="215899"/>
                </a:lnTo>
                <a:lnTo>
                  <a:pt x="4566865" y="241299"/>
                </a:lnTo>
                <a:lnTo>
                  <a:pt x="4656399" y="292099"/>
                </a:lnTo>
                <a:lnTo>
                  <a:pt x="4700643" y="304799"/>
                </a:lnTo>
                <a:lnTo>
                  <a:pt x="4788055" y="355599"/>
                </a:lnTo>
                <a:lnTo>
                  <a:pt x="4831212" y="368299"/>
                </a:lnTo>
                <a:lnTo>
                  <a:pt x="4958417" y="444499"/>
                </a:lnTo>
                <a:lnTo>
                  <a:pt x="5082098" y="520699"/>
                </a:lnTo>
                <a:lnTo>
                  <a:pt x="5162517" y="571499"/>
                </a:lnTo>
                <a:lnTo>
                  <a:pt x="5241253" y="622299"/>
                </a:lnTo>
                <a:lnTo>
                  <a:pt x="5279975" y="660399"/>
                </a:lnTo>
                <a:lnTo>
                  <a:pt x="5356100" y="711199"/>
                </a:lnTo>
                <a:lnTo>
                  <a:pt x="5393491" y="749299"/>
                </a:lnTo>
                <a:lnTo>
                  <a:pt x="5472503" y="812799"/>
                </a:lnTo>
                <a:lnTo>
                  <a:pt x="5472503" y="5765799"/>
                </a:lnTo>
                <a:lnTo>
                  <a:pt x="5393491" y="5829299"/>
                </a:lnTo>
                <a:lnTo>
                  <a:pt x="5355687" y="5867399"/>
                </a:lnTo>
                <a:lnTo>
                  <a:pt x="5317423" y="5892799"/>
                </a:lnTo>
                <a:lnTo>
                  <a:pt x="5278706" y="5930899"/>
                </a:lnTo>
                <a:lnTo>
                  <a:pt x="5199934" y="5981699"/>
                </a:lnTo>
                <a:lnTo>
                  <a:pt x="5078524" y="6057899"/>
                </a:lnTo>
                <a:lnTo>
                  <a:pt x="5037211" y="6095999"/>
                </a:lnTo>
                <a:lnTo>
                  <a:pt x="4953357" y="6146799"/>
                </a:lnTo>
                <a:lnTo>
                  <a:pt x="4910828" y="6159499"/>
                </a:lnTo>
                <a:lnTo>
                  <a:pt x="4867906" y="6184899"/>
                </a:lnTo>
                <a:lnTo>
                  <a:pt x="4711825" y="6261099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65227" y="1855820"/>
            <a:ext cx="4796154" cy="53665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4CC760-101E-49A9-A945-A5D759E414A1}"/>
              </a:ext>
            </a:extLst>
          </p:cNvPr>
          <p:cNvSpPr txBox="1"/>
          <p:nvPr/>
        </p:nvSpPr>
        <p:spPr>
          <a:xfrm>
            <a:off x="175124" y="2091947"/>
            <a:ext cx="671121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Сегодня мы являемся свидетелями нового сдвига в развитии отечественной высшей школы. Перед общим образованием вновь поставлены непростые задачи: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воспитание гармонично развитой и социально ответственной личности на основе духовных ценностей народов Казахстана, их исторических и культурных традиций;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формирование современной и безопасной цифровой образовательной среды, обеспечивающей высокое качество и доступность образования всех видов и уровней;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внедрение на всех уровнях среднего и высшего образования новых методов обучения и воспитания, образовательных технологий, способствующих освоению учащимися базовых навыков и умений, повышению их мотивации к обучению и вовлеченности в образовательный процесс, а также обновлению содержания и совершенствованию методов обучения предметной области «технология»;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создание условий для глобальной конкурентоспособности казахстанского образования.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4D8314D-2944-495F-9CD2-AE04B5015DD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23" y="413020"/>
            <a:ext cx="99060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DFB3C9-5F42-4CBB-B125-2884ADA1124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428625"/>
            <a:ext cx="9906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0E9708-0AED-4F60-B510-8D95CCD1476A}"/>
              </a:ext>
            </a:extLst>
          </p:cNvPr>
          <p:cNvSpPr txBox="1"/>
          <p:nvPr/>
        </p:nvSpPr>
        <p:spPr>
          <a:xfrm>
            <a:off x="1592364" y="686419"/>
            <a:ext cx="10207692" cy="4085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Новая технологическая революция требует не только опережающих научно-технических разработок, но и качественного изменения культуры </a:t>
            </a:r>
            <a:r>
              <a:rPr lang="ru-RU" sz="1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ЦИФРОВАЯ ТРАНСФОРМАЦИЯ И СЦЕНАРИИ РАЗВИТИЯ ОБЩЕГО ОБРАЗОВАНИЯ. </a:t>
            </a:r>
            <a:endParaRPr lang="ru-RU" sz="1400" b="1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работников всех уровней квалификации требуются: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овладение способностями, которые часто называют «компетенциями XXI века»;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основательная гуманитарная и естественнонаучная подготовка, высокий уровень математической грамотности;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прочные знания, умения и способности в области технологий (проектное мышление; цифровая грамотность; направленное, или критическое, системное мышление и др.). Переход к цифровой экономике есть обновление культурных норм, способов жизни и работы огромных масс людей, стимулируемое распространением цифровых технологий. 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D7F62D-8DEC-4EC0-900C-655366DAA0D8}"/>
              </a:ext>
            </a:extLst>
          </p:cNvPr>
          <p:cNvSpPr txBox="1"/>
          <p:nvPr/>
        </p:nvSpPr>
        <p:spPr>
          <a:xfrm>
            <a:off x="1670050" y="4772025"/>
            <a:ext cx="10055292" cy="1876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Цифровая трансформация образования </a:t>
            </a:r>
            <a:endParaRPr lang="ru-RU" sz="1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Отличительная черта трансформационных преобразований — их высокая скорость, неспособность инерционных институтов угнаться за происходящими переменами. Сегодня многие работники управления образованием, принимая решения, полагают, что они по-прежнему контролируют изменения. Но это далеко не так, ситуация поменялась: перемены в окружающем образование мире ускорились, обновление технологий занимает не десятилетия, как было еще полвека назад, а годы.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4D8314D-2944-495F-9CD2-AE04B5015DD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23" y="413020"/>
            <a:ext cx="9906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8E58FBC-0A26-446B-A42C-EC5945C35D40}"/>
              </a:ext>
            </a:extLst>
          </p:cNvPr>
          <p:cNvSpPr txBox="1"/>
          <p:nvPr/>
        </p:nvSpPr>
        <p:spPr>
          <a:xfrm>
            <a:off x="374650" y="1800225"/>
            <a:ext cx="9829800" cy="4329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Постоянно открываются новые технологические возможности. Однако у работников управления образованием недостает ресурсов и инструментов, чтобы оперативно следить за ними, планировать исследования по их изучению, оценивать их потенциал для обновления образовательной практики и вырабатывать политические решения. В итоге, инновационные школы, подталкиваемые своим окружением, и педагоги-новаторы («разведчики будущего») берут на себя риск освоения новых цифровых технологий и проверки их эффективности в учебной работе. Они делятся своими успехами с коллегами, самостоятельно порождая и распространяя новую образовательную практику. С новой практикой знакомятся исследователи, и на основе их рекомендаций формируется образовательная политика, запоздало фиксирующая то, что уже произошло. Таким образом, исследователи и политики утрачивают роль лидеров обновления школы, оставляя за собой лишь фиксацию и контроль происходящих перемен. </a:t>
            </a:r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Наглядным примером может служить история с внешним оцениванием модели учебной работы </a:t>
            </a:r>
            <a:r>
              <a:rPr lang="ru-RU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Summit</a:t>
            </a: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Learning</a:t>
            </a: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За последние несколько лет ее освоили и внедрили у себя примерно многие организации образования.</a:t>
            </a:r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050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4D8314D-2944-495F-9CD2-AE04B5015DD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23" y="413020"/>
            <a:ext cx="9906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C8B8C8D-6DA4-407F-9326-4256FD0E83A1}"/>
              </a:ext>
            </a:extLst>
          </p:cNvPr>
          <p:cNvPicPr/>
          <p:nvPr/>
        </p:nvPicPr>
        <p:blipFill rotWithShape="1">
          <a:blip r:embed="rId3"/>
          <a:srcRect l="35596" t="19099" r="35703" b="17617"/>
          <a:stretch/>
        </p:blipFill>
        <p:spPr bwMode="auto">
          <a:xfrm>
            <a:off x="135" y="-23711"/>
            <a:ext cx="10481688" cy="75865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57377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4D8314D-2944-495F-9CD2-AE04B5015DD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23" y="413020"/>
            <a:ext cx="9906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645E7E-BCE9-4750-9736-C04CC03E231F}"/>
              </a:ext>
            </a:extLst>
          </p:cNvPr>
          <p:cNvPicPr/>
          <p:nvPr/>
        </p:nvPicPr>
        <p:blipFill rotWithShape="1">
          <a:blip r:embed="rId3"/>
          <a:srcRect l="35597" t="24515" r="37466" b="11631"/>
          <a:stretch/>
        </p:blipFill>
        <p:spPr bwMode="auto">
          <a:xfrm>
            <a:off x="1" y="123825"/>
            <a:ext cx="10280649" cy="7439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02512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4D8314D-2944-495F-9CD2-AE04B5015DD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23" y="413020"/>
            <a:ext cx="9906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7B3E1F-BDF7-477C-869E-101EEBCCDA50}"/>
              </a:ext>
            </a:extLst>
          </p:cNvPr>
          <p:cNvPicPr/>
          <p:nvPr/>
        </p:nvPicPr>
        <p:blipFill rotWithShape="1">
          <a:blip r:embed="rId3"/>
          <a:srcRect l="36718" t="27223" r="37948" b="18305"/>
          <a:stretch/>
        </p:blipFill>
        <p:spPr bwMode="auto">
          <a:xfrm>
            <a:off x="0" y="0"/>
            <a:ext cx="10814050" cy="7562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8364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4D8314D-2944-495F-9CD2-AE04B5015DD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23" y="413020"/>
            <a:ext cx="9906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B3E94D-C477-43D2-A6C6-52D2F9F8727C}"/>
              </a:ext>
            </a:extLst>
          </p:cNvPr>
          <p:cNvPicPr/>
          <p:nvPr/>
        </p:nvPicPr>
        <p:blipFill rotWithShape="1">
          <a:blip r:embed="rId3"/>
          <a:srcRect l="36879" t="24515" r="37306" b="17047"/>
          <a:stretch/>
        </p:blipFill>
        <p:spPr bwMode="auto">
          <a:xfrm>
            <a:off x="1" y="-1"/>
            <a:ext cx="10481822" cy="75628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21719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4D8314D-2944-495F-9CD2-AE04B5015DD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23" y="413020"/>
            <a:ext cx="9906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64813B-2F93-46C2-A26A-B3C04054BE7B}"/>
              </a:ext>
            </a:extLst>
          </p:cNvPr>
          <p:cNvPicPr/>
          <p:nvPr/>
        </p:nvPicPr>
        <p:blipFill rotWithShape="1">
          <a:blip r:embed="rId3"/>
          <a:srcRect l="40991" t="23945" r="41956" b="17047"/>
          <a:stretch/>
        </p:blipFill>
        <p:spPr bwMode="auto">
          <a:xfrm rot="5400000">
            <a:off x="1459486" y="-1459487"/>
            <a:ext cx="7562851" cy="10481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51884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F1E3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2180</Words>
  <Application>Microsoft Office PowerPoint</Application>
  <PresentationFormat>Произвольный</PresentationFormat>
  <Paragraphs>59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ТЕМА ВЫСТУПЛЕНИЯ  «НОВЫЕ ОБРАЗОВАТЕЛЬНЫЕ МОДЕЛИ: ЦИФРОВЫЕ И ГЕОГРАФИЧЕСКИЕ ИЗМЕНЕНИЯ»</vt:lpstr>
      <vt:lpstr>Назначенное время пришло - пора действовать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Цифровая трансформация  высшего образования</dc:title>
  <dc:creator>Fess</dc:creator>
  <cp:lastModifiedBy>Gaini Mukhanova</cp:lastModifiedBy>
  <cp:revision>10</cp:revision>
  <dcterms:created xsi:type="dcterms:W3CDTF">2019-11-11T18:12:48Z</dcterms:created>
  <dcterms:modified xsi:type="dcterms:W3CDTF">2021-05-20T11:54:36Z</dcterms:modified>
</cp:coreProperties>
</file>